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1" r:id="rId4"/>
  </p:sldMasterIdLst>
  <p:notesMasterIdLst>
    <p:notesMasterId r:id="rId29"/>
  </p:notesMasterIdLst>
  <p:handoutMasterIdLst>
    <p:handoutMasterId r:id="rId30"/>
  </p:handoutMasterIdLst>
  <p:sldIdLst>
    <p:sldId id="335" r:id="rId5"/>
    <p:sldId id="363" r:id="rId6"/>
    <p:sldId id="342" r:id="rId7"/>
    <p:sldId id="353" r:id="rId8"/>
    <p:sldId id="354" r:id="rId9"/>
    <p:sldId id="355" r:id="rId10"/>
    <p:sldId id="358" r:id="rId11"/>
    <p:sldId id="359" r:id="rId12"/>
    <p:sldId id="364" r:id="rId13"/>
    <p:sldId id="365" r:id="rId14"/>
    <p:sldId id="367" r:id="rId15"/>
    <p:sldId id="366" r:id="rId16"/>
    <p:sldId id="375" r:id="rId17"/>
    <p:sldId id="376" r:id="rId18"/>
    <p:sldId id="368" r:id="rId19"/>
    <p:sldId id="370" r:id="rId20"/>
    <p:sldId id="369" r:id="rId21"/>
    <p:sldId id="371" r:id="rId22"/>
    <p:sldId id="372" r:id="rId23"/>
    <p:sldId id="373" r:id="rId24"/>
    <p:sldId id="374" r:id="rId25"/>
    <p:sldId id="380" r:id="rId26"/>
    <p:sldId id="378" r:id="rId27"/>
    <p:sldId id="379" r:id="rId28"/>
  </p:sldIdLst>
  <p:sldSz cx="9144000" cy="6858000" type="screen4x3"/>
  <p:notesSz cx="7010400" cy="9236075"/>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35"/>
            <p14:sldId id="363"/>
            <p14:sldId id="342"/>
            <p14:sldId id="353"/>
            <p14:sldId id="354"/>
            <p14:sldId id="355"/>
            <p14:sldId id="358"/>
            <p14:sldId id="359"/>
            <p14:sldId id="364"/>
            <p14:sldId id="365"/>
            <p14:sldId id="367"/>
            <p14:sldId id="366"/>
            <p14:sldId id="375"/>
            <p14:sldId id="376"/>
            <p14:sldId id="368"/>
            <p14:sldId id="370"/>
            <p14:sldId id="369"/>
            <p14:sldId id="371"/>
            <p14:sldId id="372"/>
            <p14:sldId id="373"/>
            <p14:sldId id="374"/>
            <p14:sldId id="380"/>
            <p14:sldId id="378"/>
            <p14:sldId id="379"/>
          </p14:sldIdLst>
        </p14:section>
      </p14:sectionLst>
    </p:ext>
    <p:ext uri="{EFAFB233-063F-42B5-8137-9DF3F51BA10A}">
      <p15:sldGuideLst xmlns:p15="http://schemas.microsoft.com/office/powerpoint/2012/main">
        <p15:guide id="1" orient="horz" pos="1104">
          <p15:clr>
            <a:srgbClr val="A4A3A4"/>
          </p15:clr>
        </p15:guide>
        <p15:guide id="2" pos="2883">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erson" initials="MP" lastIdx="7" clrIdx="4"/>
  <p:cmAuthor id="1" name="Feinberg, Alan CTR (FAA)" initials="AEF" lastIdx="1" clrIdx="1"/>
  <p:cmAuthor id="2" name="Michael J. Lees (FAA)" initials="MJL" lastIdx="1" clrIdx="2"/>
  <p:cmAuthor id="3" name="Jennifer Meixell" initials="JNM" lastIdx="17" clrIdx="3"/>
  <p:cmAuthor id="4" name="Fuller, Julia (FAA)" initials="FJ(" lastIdx="3" clrIdx="5">
    <p:extLst>
      <p:ext uri="{19B8F6BF-5375-455C-9EA6-DF929625EA0E}">
        <p15:presenceInfo xmlns:p15="http://schemas.microsoft.com/office/powerpoint/2012/main" userId="S-1-5-21-3215564045-1863808890-1157122868-306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BEBF9"/>
    <a:srgbClr val="D9FFD9"/>
    <a:srgbClr val="FFD9B3"/>
    <a:srgbClr val="1D2F68"/>
    <a:srgbClr val="FDAC41"/>
    <a:srgbClr val="C993FF"/>
    <a:srgbClr val="FFBBB9"/>
    <a:srgbClr val="94DC94"/>
    <a:srgbClr val="FF9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93" autoAdjust="0"/>
  </p:normalViewPr>
  <p:slideViewPr>
    <p:cSldViewPr snapToGrid="0">
      <p:cViewPr varScale="1">
        <p:scale>
          <a:sx n="89" d="100"/>
          <a:sy n="89" d="100"/>
        </p:scale>
        <p:origin x="2226" y="78"/>
      </p:cViewPr>
      <p:guideLst>
        <p:guide orient="horz" pos="1104"/>
        <p:guide pos="2883"/>
      </p:guideLst>
    </p:cSldViewPr>
  </p:slideViewPr>
  <p:outlineViewPr>
    <p:cViewPr>
      <p:scale>
        <a:sx n="33" d="100"/>
        <a:sy n="33" d="100"/>
      </p:scale>
      <p:origin x="30" y="636"/>
    </p:cViewPr>
  </p:outlineViewPr>
  <p:notesTextViewPr>
    <p:cViewPr>
      <p:scale>
        <a:sx n="100" d="100"/>
        <a:sy n="100" d="100"/>
      </p:scale>
      <p:origin x="0" y="0"/>
    </p:cViewPr>
  </p:notesTextViewPr>
  <p:sorterViewPr>
    <p:cViewPr>
      <p:scale>
        <a:sx n="66" d="100"/>
        <a:sy n="66" d="100"/>
      </p:scale>
      <p:origin x="0" y="-1027"/>
    </p:cViewPr>
  </p:sorterViewPr>
  <p:notesViewPr>
    <p:cSldViewPr snapToGrid="0">
      <p:cViewPr varScale="1">
        <p:scale>
          <a:sx n="67" d="100"/>
          <a:sy n="67" d="100"/>
        </p:scale>
        <p:origin x="2232" y="67"/>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97256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algn="r" defTabSz="910132">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97256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algn="r" defTabSz="910132">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972560" y="2"/>
            <a:ext cx="3037840" cy="46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lvl1pPr algn="r" defTabSz="910132">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96975" y="690563"/>
            <a:ext cx="4619625" cy="3465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1" y="4387771"/>
            <a:ext cx="514096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defTabSz="910132">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972560" y="8773958"/>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1" tIns="45455" rIns="90911" bIns="45455" numCol="1" anchor="b" anchorCtr="0" compatLnSpc="1">
            <a:prstTxWarp prst="textNoShape">
              <a:avLst/>
            </a:prstTxWarp>
          </a:bodyPr>
          <a:lstStyle>
            <a:lvl1pPr algn="r" defTabSz="910132">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60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955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63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505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91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76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205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162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06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81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843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439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54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265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84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25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45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410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433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661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12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572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621869" y="0"/>
            <a:ext cx="3522131" cy="6858000"/>
          </a:xfrm>
          <a:prstGeom prst="rect">
            <a:avLst/>
          </a:prstGeom>
        </p:spPr>
      </p:pic>
      <p:sp>
        <p:nvSpPr>
          <p:cNvPr id="63490" name="Rectangle 1026"/>
          <p:cNvSpPr>
            <a:spLocks noGrp="1" noChangeArrowheads="1"/>
          </p:cNvSpPr>
          <p:nvPr>
            <p:ph type="ctrTitle" hasCustomPrompt="1"/>
          </p:nvPr>
        </p:nvSpPr>
        <p:spPr>
          <a:xfrm>
            <a:off x="446088" y="312738"/>
            <a:ext cx="4983162" cy="1395412"/>
          </a:xfrm>
        </p:spPr>
        <p:txBody>
          <a:bodyPr anchor="t"/>
          <a:lstStyle>
            <a:lvl1pPr>
              <a:defRPr sz="3000" baseline="0"/>
            </a:lvl1pPr>
          </a:lstStyle>
          <a:p>
            <a:pPr lvl="0"/>
            <a:r>
              <a:rPr lang="en-US" noProof="0" dirty="0" smtClean="0"/>
              <a:t>Ocean Separation Reduction </a:t>
            </a:r>
            <a:br>
              <a:rPr lang="en-US" noProof="0" dirty="0" smtClean="0"/>
            </a:br>
            <a:r>
              <a:rPr lang="en-US" noProof="0" dirty="0" smtClean="0"/>
              <a:t>Working Group (OSRWG) </a:t>
            </a:r>
          </a:p>
        </p:txBody>
      </p:sp>
      <p:sp>
        <p:nvSpPr>
          <p:cNvPr id="63491" name="Rectangle 1027"/>
          <p:cNvSpPr>
            <a:spLocks noGrp="1" noChangeArrowheads="1"/>
          </p:cNvSpPr>
          <p:nvPr>
            <p:ph type="subTitle" idx="1" hasCustomPrompt="1"/>
          </p:nvPr>
        </p:nvSpPr>
        <p:spPr>
          <a:xfrm>
            <a:off x="449263" y="2720038"/>
            <a:ext cx="4951412" cy="1752600"/>
          </a:xfrm>
        </p:spPr>
        <p:txBody>
          <a:bodyPr/>
          <a:lstStyle>
            <a:lvl1pPr marL="0" indent="0">
              <a:buFontTx/>
              <a:buNone/>
              <a:defRPr sz="3000" baseline="0">
                <a:solidFill>
                  <a:schemeClr val="bg2"/>
                </a:solidFill>
              </a:defRPr>
            </a:lvl1pPr>
          </a:lstStyle>
          <a:p>
            <a:pPr lvl="0"/>
            <a:r>
              <a:rPr lang="en-US" noProof="0" dirty="0" smtClean="0"/>
              <a:t>Proposed Executive Briefing on OSRWG Role </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bwMode="auto">
          <a:xfrm>
            <a:off x="5726624" y="6424047"/>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endParaRPr lang="en-US" sz="1200" b="1" dirty="0">
              <a:solidFill>
                <a:srgbClr val="C0C0C0"/>
              </a:solidFill>
            </a:endParaRPr>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314356"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063330" y="6201317"/>
            <a:ext cx="1905000" cy="457200"/>
          </a:xfrm>
          <a:prstGeom prst="rect">
            <a:avLst/>
          </a:prstGeom>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6882101" y="6534027"/>
            <a:ext cx="2133600" cy="234950"/>
          </a:xfrm>
          <a:prstGeom prst="rect">
            <a:avLst/>
          </a:prstGeom>
        </p:spPr>
        <p:txBody>
          <a:bodyPr/>
          <a:lstStyle>
            <a:lvl1pPr algn="ctr">
              <a:buNone/>
              <a:defRPr sz="1200">
                <a:solidFill>
                  <a:schemeClr val="bg1">
                    <a:lumMod val="50000"/>
                  </a:schemeClr>
                </a:solidFill>
              </a:defRPr>
            </a:lvl1pPr>
          </a:lstStyle>
          <a:p>
            <a:pPr>
              <a:defRPr/>
            </a:pPr>
            <a:fld id="{FCF95BF4-3AED-4764-99C6-12DB7E4ED9CF}" type="slidenum">
              <a:rPr lang="en-US" smtClean="0"/>
              <a:pPr>
                <a:defRPr/>
              </a:pPr>
              <a:t>‹#›</a:t>
            </a:fld>
            <a:endParaRPr lang="en-US" dirty="0"/>
          </a:p>
        </p:txBody>
      </p:sp>
    </p:spTree>
    <p:extLst>
      <p:ext uri="{BB962C8B-B14F-4D97-AF65-F5344CB8AC3E}">
        <p14:creationId xmlns:p14="http://schemas.microsoft.com/office/powerpoint/2010/main" val="1975954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172200"/>
            <a:ext cx="9144000" cy="688974"/>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56345" name="Group 25"/>
          <p:cNvGrpSpPr>
            <a:grpSpLocks noChangeAspect="1"/>
          </p:cNvGrpSpPr>
          <p:nvPr userDrawn="1"/>
        </p:nvGrpSpPr>
        <p:grpSpPr bwMode="auto">
          <a:xfrm>
            <a:off x="0" y="6242049"/>
            <a:ext cx="1919288" cy="549275"/>
            <a:chOff x="2733" y="3810"/>
            <a:chExt cx="1209" cy="34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10"/>
              <a:ext cx="346" cy="34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2733" y="3861"/>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4" name="TextBox 3"/>
          <p:cNvSpPr txBox="1"/>
          <p:nvPr userDrawn="1"/>
        </p:nvSpPr>
        <p:spPr bwMode="auto">
          <a:xfrm>
            <a:off x="8488893" y="6342061"/>
            <a:ext cx="545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fld id="{7104807D-3321-428C-BDC7-229C8AA23184}" type="slidenum">
              <a:rPr lang="en-US" sz="1200" b="1" smtClean="0">
                <a:solidFill>
                  <a:srgbClr val="C0C0C0"/>
                </a:solidFill>
              </a:rPr>
              <a:t>‹#›</a:t>
            </a:fld>
            <a:endParaRPr lang="en-US" sz="1200" b="1"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3"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706" y="1198563"/>
            <a:ext cx="5294219" cy="2739774"/>
          </a:xfrm>
        </p:spPr>
        <p:txBody>
          <a:bodyPr/>
          <a:lstStyle/>
          <a:p>
            <a:pPr algn="ctr"/>
            <a:r>
              <a:rPr lang="en-US" sz="4000" dirty="0" smtClean="0"/>
              <a:t>Datalink Outages</a:t>
            </a:r>
            <a:br>
              <a:rPr lang="en-US" sz="4000" dirty="0" smtClean="0"/>
            </a:br>
            <a:r>
              <a:rPr lang="en-US" sz="4000" dirty="0" smtClean="0"/>
              <a:t>Oakland Center</a:t>
            </a:r>
            <a:br>
              <a:rPr lang="en-US" sz="4000" dirty="0" smtClean="0"/>
            </a:br>
            <a:r>
              <a:rPr lang="en-US" sz="4000" dirty="0" smtClean="0"/>
              <a:t/>
            </a:r>
            <a:br>
              <a:rPr lang="en-US" sz="4000" dirty="0" smtClean="0"/>
            </a:br>
            <a:r>
              <a:rPr lang="en-US" dirty="0" smtClean="0"/>
              <a:t>Reported and Detected</a:t>
            </a:r>
            <a:br>
              <a:rPr lang="en-US" dirty="0" smtClean="0"/>
            </a:br>
            <a:r>
              <a:rPr lang="en-US" dirty="0" smtClean="0"/>
              <a:t/>
            </a:r>
            <a:br>
              <a:rPr lang="en-US" dirty="0" smtClean="0"/>
            </a:br>
            <a:endParaRPr lang="en-US" dirty="0"/>
          </a:p>
        </p:txBody>
      </p:sp>
      <p:sp>
        <p:nvSpPr>
          <p:cNvPr id="5" name="Subtitle 2"/>
          <p:cNvSpPr>
            <a:spLocks noGrp="1"/>
          </p:cNvSpPr>
          <p:nvPr>
            <p:ph type="subTitle" idx="1"/>
          </p:nvPr>
        </p:nvSpPr>
        <p:spPr>
          <a:xfrm>
            <a:off x="98322" y="6492239"/>
            <a:ext cx="5240184" cy="243841"/>
          </a:xfrm>
        </p:spPr>
        <p:txBody>
          <a:bodyPr/>
          <a:lstStyle/>
          <a:p>
            <a:pPr>
              <a:spcBef>
                <a:spcPts val="600"/>
              </a:spcBef>
            </a:pPr>
            <a:r>
              <a:rPr lang="en-US" sz="1200" dirty="0" smtClean="0"/>
              <a:t>Prepared by: Julia Fuller</a:t>
            </a:r>
            <a:endParaRPr lang="en-US" sz="1200" dirty="0"/>
          </a:p>
        </p:txBody>
      </p:sp>
      <p:sp>
        <p:nvSpPr>
          <p:cNvPr id="3" name="TextBox 2"/>
          <p:cNvSpPr txBox="1"/>
          <p:nvPr/>
        </p:nvSpPr>
        <p:spPr bwMode="auto">
          <a:xfrm>
            <a:off x="696497" y="4440078"/>
            <a:ext cx="43046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solidFill>
                  <a:schemeClr val="bg1">
                    <a:lumMod val="75000"/>
                  </a:schemeClr>
                </a:solidFill>
              </a:rPr>
              <a:t>ISPACG/34 FIT/27</a:t>
            </a:r>
          </a:p>
          <a:p>
            <a:pPr algn="ctr">
              <a:buFontTx/>
              <a:buNone/>
            </a:pPr>
            <a:r>
              <a:rPr lang="en-US" sz="1600" b="1" dirty="0" smtClean="0">
                <a:solidFill>
                  <a:schemeClr val="bg1">
                    <a:lumMod val="75000"/>
                  </a:schemeClr>
                </a:solidFill>
              </a:rPr>
              <a:t>July 28</a:t>
            </a:r>
            <a:r>
              <a:rPr lang="en-US" sz="1600" b="1" baseline="30000" dirty="0" smtClean="0">
                <a:solidFill>
                  <a:schemeClr val="bg1">
                    <a:lumMod val="75000"/>
                  </a:schemeClr>
                </a:solidFill>
              </a:rPr>
              <a:t>th</a:t>
            </a:r>
            <a:r>
              <a:rPr lang="en-US" sz="1600" b="1" dirty="0" smtClean="0">
                <a:solidFill>
                  <a:schemeClr val="bg1">
                    <a:lumMod val="75000"/>
                  </a:schemeClr>
                </a:solidFill>
              </a:rPr>
              <a:t> – 29</a:t>
            </a:r>
            <a:r>
              <a:rPr lang="en-US" sz="1600" b="1" baseline="30000" dirty="0" smtClean="0">
                <a:solidFill>
                  <a:schemeClr val="bg1">
                    <a:lumMod val="75000"/>
                  </a:schemeClr>
                </a:solidFill>
              </a:rPr>
              <a:t>th</a:t>
            </a:r>
            <a:r>
              <a:rPr lang="en-US" sz="1600" b="1" dirty="0" smtClean="0">
                <a:solidFill>
                  <a:schemeClr val="bg1">
                    <a:lumMod val="75000"/>
                  </a:schemeClr>
                </a:solidFill>
              </a:rPr>
              <a:t>, 2020</a:t>
            </a:r>
            <a:endParaRPr lang="en-US" sz="1600" b="1" dirty="0">
              <a:solidFill>
                <a:schemeClr val="bg1">
                  <a:lumMod val="75000"/>
                </a:schemeClr>
              </a:solidFill>
            </a:endParaRPr>
          </a:p>
        </p:txBody>
      </p:sp>
    </p:spTree>
    <p:extLst>
      <p:ext uri="{BB962C8B-B14F-4D97-AF65-F5344CB8AC3E}">
        <p14:creationId xmlns:p14="http://schemas.microsoft.com/office/powerpoint/2010/main" val="3505228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  </a:t>
            </a:r>
            <a:br>
              <a:rPr lang="en-US" sz="3600" dirty="0" smtClean="0"/>
            </a:br>
            <a:r>
              <a:rPr lang="en-US" sz="3000" dirty="0" smtClean="0"/>
              <a:t>Moderate/Significant Impact</a:t>
            </a:r>
            <a:endParaRPr lang="en-US" sz="3000" dirty="0"/>
          </a:p>
        </p:txBody>
      </p:sp>
      <p:sp>
        <p:nvSpPr>
          <p:cNvPr id="9" name="TextBox 8"/>
          <p:cNvSpPr txBox="1"/>
          <p:nvPr/>
        </p:nvSpPr>
        <p:spPr bwMode="auto">
          <a:xfrm>
            <a:off x="193636" y="4104446"/>
            <a:ext cx="84985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The outage notification was received within 5 minutes of the conclusion of the outage</a:t>
            </a:r>
          </a:p>
          <a:p>
            <a:pPr marL="171450"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An outage notification was only received from SITA, however, impact was also observed over the ARINC Iridium path id – IG1</a:t>
            </a:r>
          </a:p>
        </p:txBody>
      </p:sp>
      <p:graphicFrame>
        <p:nvGraphicFramePr>
          <p:cNvPr id="7" name="Table 6"/>
          <p:cNvGraphicFramePr>
            <a:graphicFrameLocks noGrp="1"/>
          </p:cNvGraphicFramePr>
          <p:nvPr>
            <p:extLst>
              <p:ext uri="{D42A27DB-BD31-4B8C-83A1-F6EECF244321}">
                <p14:modId xmlns:p14="http://schemas.microsoft.com/office/powerpoint/2010/main" val="3711042670"/>
              </p:ext>
            </p:extLst>
          </p:nvPr>
        </p:nvGraphicFramePr>
        <p:xfrm>
          <a:off x="-14644" y="1765040"/>
          <a:ext cx="9158644" cy="1784852"/>
        </p:xfrm>
        <a:graphic>
          <a:graphicData uri="http://schemas.openxmlformats.org/drawingml/2006/table">
            <a:tbl>
              <a:tblPr/>
              <a:tblGrid>
                <a:gridCol w="570155">
                  <a:extLst>
                    <a:ext uri="{9D8B030D-6E8A-4147-A177-3AD203B41FA5}">
                      <a16:colId xmlns:a16="http://schemas.microsoft.com/office/drawing/2014/main" val="3948321247"/>
                    </a:ext>
                  </a:extLst>
                </a:gridCol>
                <a:gridCol w="441064">
                  <a:extLst>
                    <a:ext uri="{9D8B030D-6E8A-4147-A177-3AD203B41FA5}">
                      <a16:colId xmlns:a16="http://schemas.microsoft.com/office/drawing/2014/main" val="733312678"/>
                    </a:ext>
                  </a:extLst>
                </a:gridCol>
                <a:gridCol w="398033">
                  <a:extLst>
                    <a:ext uri="{9D8B030D-6E8A-4147-A177-3AD203B41FA5}">
                      <a16:colId xmlns:a16="http://schemas.microsoft.com/office/drawing/2014/main" val="2092665912"/>
                    </a:ext>
                  </a:extLst>
                </a:gridCol>
                <a:gridCol w="537882">
                  <a:extLst>
                    <a:ext uri="{9D8B030D-6E8A-4147-A177-3AD203B41FA5}">
                      <a16:colId xmlns:a16="http://schemas.microsoft.com/office/drawing/2014/main" val="2641487915"/>
                    </a:ext>
                  </a:extLst>
                </a:gridCol>
                <a:gridCol w="623944">
                  <a:extLst>
                    <a:ext uri="{9D8B030D-6E8A-4147-A177-3AD203B41FA5}">
                      <a16:colId xmlns:a16="http://schemas.microsoft.com/office/drawing/2014/main" val="654190184"/>
                    </a:ext>
                  </a:extLst>
                </a:gridCol>
                <a:gridCol w="395510">
                  <a:extLst>
                    <a:ext uri="{9D8B030D-6E8A-4147-A177-3AD203B41FA5}">
                      <a16:colId xmlns:a16="http://schemas.microsoft.com/office/drawing/2014/main" val="2697303477"/>
                    </a:ext>
                  </a:extLst>
                </a:gridCol>
                <a:gridCol w="613571">
                  <a:extLst>
                    <a:ext uri="{9D8B030D-6E8A-4147-A177-3AD203B41FA5}">
                      <a16:colId xmlns:a16="http://schemas.microsoft.com/office/drawing/2014/main" val="4121662310"/>
                    </a:ext>
                  </a:extLst>
                </a:gridCol>
                <a:gridCol w="453959">
                  <a:extLst>
                    <a:ext uri="{9D8B030D-6E8A-4147-A177-3AD203B41FA5}">
                      <a16:colId xmlns:a16="http://schemas.microsoft.com/office/drawing/2014/main" val="3368983391"/>
                    </a:ext>
                  </a:extLst>
                </a:gridCol>
                <a:gridCol w="469376">
                  <a:extLst>
                    <a:ext uri="{9D8B030D-6E8A-4147-A177-3AD203B41FA5}">
                      <a16:colId xmlns:a16="http://schemas.microsoft.com/office/drawing/2014/main" val="1494801127"/>
                    </a:ext>
                  </a:extLst>
                </a:gridCol>
                <a:gridCol w="476560">
                  <a:extLst>
                    <a:ext uri="{9D8B030D-6E8A-4147-A177-3AD203B41FA5}">
                      <a16:colId xmlns:a16="http://schemas.microsoft.com/office/drawing/2014/main" val="120727696"/>
                    </a:ext>
                  </a:extLst>
                </a:gridCol>
                <a:gridCol w="388012">
                  <a:extLst>
                    <a:ext uri="{9D8B030D-6E8A-4147-A177-3AD203B41FA5}">
                      <a16:colId xmlns:a16="http://schemas.microsoft.com/office/drawing/2014/main" val="1311208527"/>
                    </a:ext>
                  </a:extLst>
                </a:gridCol>
                <a:gridCol w="487980">
                  <a:extLst>
                    <a:ext uri="{9D8B030D-6E8A-4147-A177-3AD203B41FA5}">
                      <a16:colId xmlns:a16="http://schemas.microsoft.com/office/drawing/2014/main" val="544045848"/>
                    </a:ext>
                  </a:extLst>
                </a:gridCol>
                <a:gridCol w="462579">
                  <a:extLst>
                    <a:ext uri="{9D8B030D-6E8A-4147-A177-3AD203B41FA5}">
                      <a16:colId xmlns:a16="http://schemas.microsoft.com/office/drawing/2014/main" val="3829323569"/>
                    </a:ext>
                  </a:extLst>
                </a:gridCol>
                <a:gridCol w="430306">
                  <a:extLst>
                    <a:ext uri="{9D8B030D-6E8A-4147-A177-3AD203B41FA5}">
                      <a16:colId xmlns:a16="http://schemas.microsoft.com/office/drawing/2014/main" val="1270745324"/>
                    </a:ext>
                  </a:extLst>
                </a:gridCol>
                <a:gridCol w="548640">
                  <a:extLst>
                    <a:ext uri="{9D8B030D-6E8A-4147-A177-3AD203B41FA5}">
                      <a16:colId xmlns:a16="http://schemas.microsoft.com/office/drawing/2014/main" val="926610119"/>
                    </a:ext>
                  </a:extLst>
                </a:gridCol>
                <a:gridCol w="458693">
                  <a:extLst>
                    <a:ext uri="{9D8B030D-6E8A-4147-A177-3AD203B41FA5}">
                      <a16:colId xmlns:a16="http://schemas.microsoft.com/office/drawing/2014/main" val="479379303"/>
                    </a:ext>
                  </a:extLst>
                </a:gridCol>
                <a:gridCol w="25400">
                  <a:extLst>
                    <a:ext uri="{9D8B030D-6E8A-4147-A177-3AD203B41FA5}">
                      <a16:colId xmlns:a16="http://schemas.microsoft.com/office/drawing/2014/main" val="3624754277"/>
                    </a:ext>
                  </a:extLst>
                </a:gridCol>
                <a:gridCol w="484094">
                  <a:extLst>
                    <a:ext uri="{9D8B030D-6E8A-4147-A177-3AD203B41FA5}">
                      <a16:colId xmlns:a16="http://schemas.microsoft.com/office/drawing/2014/main" val="3260182333"/>
                    </a:ext>
                  </a:extLst>
                </a:gridCol>
                <a:gridCol w="892886">
                  <a:extLst>
                    <a:ext uri="{9D8B030D-6E8A-4147-A177-3AD203B41FA5}">
                      <a16:colId xmlns:a16="http://schemas.microsoft.com/office/drawing/2014/main" val="4261370552"/>
                    </a:ext>
                  </a:extLst>
                </a:gridCol>
              </a:tblGrid>
              <a:tr h="268810">
                <a:tc gridSpan="6">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algn="ctr" fontAlgn="b"/>
                      <a:r>
                        <a:rPr lang="en-US" sz="1000" b="1" i="0" u="none" strike="noStrike" dirty="0">
                          <a:solidFill>
                            <a:srgbClr val="000000"/>
                          </a:solidFill>
                          <a:effectLst/>
                          <a:latin typeface="Calibri" panose="020F0502020204030204" pitchFamily="34" charset="0"/>
                        </a:rPr>
                        <a:t>Impact details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251939"/>
                  </a:ext>
                </a:extLst>
              </a:tr>
              <a:tr h="268810">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Dur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Detected</a:t>
                      </a:r>
                    </a:p>
                    <a:p>
                      <a:pPr algn="ctr" fontAlgn="b"/>
                      <a:r>
                        <a:rPr lang="en-US" sz="1000" b="1" i="0" u="none" strike="noStrike" dirty="0" smtClean="0">
                          <a:solidFill>
                            <a:srgbClr val="000000"/>
                          </a:solidFill>
                          <a:effectLst/>
                          <a:latin typeface="Calibri" panose="020F0502020204030204" pitchFamily="34" charset="0"/>
                        </a:rPr>
                        <a:t>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err="1">
                          <a:solidFill>
                            <a:srgbClr val="000000"/>
                          </a:solidFill>
                          <a:effectLst/>
                          <a:latin typeface="Calibri" panose="020F0502020204030204" pitchFamily="34" charset="0"/>
                        </a:rPr>
                        <a:t>Dur</a:t>
                      </a:r>
                      <a:r>
                        <a:rPr lang="en-US" sz="1000" b="1" i="0" u="none" strike="noStrike" dirty="0">
                          <a:solidFill>
                            <a:srgbClr val="000000"/>
                          </a:solidFill>
                          <a:effectLst/>
                          <a:latin typeface="Calibri" panose="020F0502020204030204" pitchFamily="34" charset="0"/>
                        </a:rPr>
                        <a:t>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b"/>
                      <a:r>
                        <a:rPr lang="en-US" sz="1000" b="1" i="0" u="none" strike="noStrike">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Outage Related SQ </a:t>
                      </a:r>
                      <a:r>
                        <a:rPr lang="en-US" sz="1000" b="1" i="0" u="none" strike="noStrike" dirty="0" err="1">
                          <a:solidFill>
                            <a:srgbClr val="000000"/>
                          </a:solidFill>
                          <a:effectLst/>
                          <a:latin typeface="Calibri" panose="020F0502020204030204" pitchFamily="34" charset="0"/>
                        </a:rPr>
                        <a:t>Msgs</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00896435"/>
                  </a:ext>
                </a:extLst>
              </a:tr>
              <a:tr h="268810">
                <a:tc rowSpan="2">
                  <a:txBody>
                    <a:bodyPr/>
                    <a:lstStyle/>
                    <a:p>
                      <a:pPr algn="ctr" fontAlgn="ctr"/>
                      <a:r>
                        <a:rPr lang="en-US" sz="1000" b="0" i="0" u="none" strike="noStrike">
                          <a:solidFill>
                            <a:srgbClr val="000000"/>
                          </a:solidFill>
                          <a:effectLst/>
                          <a:latin typeface="Calibri" panose="020F0502020204030204" pitchFamily="34" charset="0"/>
                        </a:rPr>
                        <a:t>11-Feb-20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18:06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37.00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Iridium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Global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18:45:14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19:03:25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25822099"/>
                  </a:ext>
                </a:extLst>
              </a:tr>
              <a:tr h="26881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18:06:00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18:43:00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53791809"/>
                  </a:ext>
                </a:extLst>
              </a:tr>
              <a:tr h="252412">
                <a:tc gridSpan="19">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1501132"/>
                  </a:ext>
                </a:extLst>
              </a:tr>
              <a:tr h="268810">
                <a:tc>
                  <a:txBody>
                    <a:bodyPr/>
                    <a:lstStyle/>
                    <a:p>
                      <a:pPr algn="ctr" fontAlgn="ctr"/>
                      <a:r>
                        <a:rPr lang="en-US" sz="1000" b="0" i="0" u="none" strike="noStrike">
                          <a:solidFill>
                            <a:srgbClr val="000000"/>
                          </a:solidFill>
                          <a:effectLst/>
                          <a:latin typeface="Calibri" panose="020F0502020204030204" pitchFamily="34" charset="0"/>
                        </a:rPr>
                        <a:t>11-Feb-20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en-US" sz="1000" b="0" i="0" u="none" strike="noStrike" dirty="0">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18:03:58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19:00:33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n-US" sz="1000" b="0" i="0" u="none" strike="noStrike" dirty="0">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32125751"/>
                  </a:ext>
                </a:extLst>
              </a:tr>
            </a:tbl>
          </a:graphicData>
        </a:graphic>
      </p:graphicFrame>
    </p:spTree>
    <p:extLst>
      <p:ext uri="{BB962C8B-B14F-4D97-AF65-F5344CB8AC3E}">
        <p14:creationId xmlns:p14="http://schemas.microsoft.com/office/powerpoint/2010/main" val="46430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  </a:t>
            </a:r>
            <a:br>
              <a:rPr lang="en-US" sz="3600" dirty="0" smtClean="0"/>
            </a:br>
            <a:r>
              <a:rPr lang="en-US" sz="3000" dirty="0" smtClean="0"/>
              <a:t>Significant Impact</a:t>
            </a:r>
            <a:endParaRPr lang="en-US" sz="3000" dirty="0"/>
          </a:p>
        </p:txBody>
      </p:sp>
      <p:sp>
        <p:nvSpPr>
          <p:cNvPr id="9" name="TextBox 8"/>
          <p:cNvSpPr txBox="1"/>
          <p:nvPr/>
        </p:nvSpPr>
        <p:spPr bwMode="auto">
          <a:xfrm>
            <a:off x="139848" y="5369524"/>
            <a:ext cx="8498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Impact was observed outside of the time period of the outage notification</a:t>
            </a:r>
          </a:p>
        </p:txBody>
      </p:sp>
      <p:graphicFrame>
        <p:nvGraphicFramePr>
          <p:cNvPr id="6" name="Table 5"/>
          <p:cNvGraphicFramePr>
            <a:graphicFrameLocks noGrp="1"/>
          </p:cNvGraphicFramePr>
          <p:nvPr>
            <p:extLst>
              <p:ext uri="{D42A27DB-BD31-4B8C-83A1-F6EECF244321}">
                <p14:modId xmlns:p14="http://schemas.microsoft.com/office/powerpoint/2010/main" val="1876980712"/>
              </p:ext>
            </p:extLst>
          </p:nvPr>
        </p:nvGraphicFramePr>
        <p:xfrm>
          <a:off x="0" y="1333006"/>
          <a:ext cx="9181129" cy="3657600"/>
        </p:xfrm>
        <a:graphic>
          <a:graphicData uri="http://schemas.openxmlformats.org/drawingml/2006/table">
            <a:tbl>
              <a:tblPr/>
              <a:tblGrid>
                <a:gridCol w="618042">
                  <a:extLst>
                    <a:ext uri="{9D8B030D-6E8A-4147-A177-3AD203B41FA5}">
                      <a16:colId xmlns:a16="http://schemas.microsoft.com/office/drawing/2014/main" val="3226052311"/>
                    </a:ext>
                  </a:extLst>
                </a:gridCol>
                <a:gridCol w="398033">
                  <a:extLst>
                    <a:ext uri="{9D8B030D-6E8A-4147-A177-3AD203B41FA5}">
                      <a16:colId xmlns:a16="http://schemas.microsoft.com/office/drawing/2014/main" val="3470715920"/>
                    </a:ext>
                  </a:extLst>
                </a:gridCol>
                <a:gridCol w="360921">
                  <a:extLst>
                    <a:ext uri="{9D8B030D-6E8A-4147-A177-3AD203B41FA5}">
                      <a16:colId xmlns:a16="http://schemas.microsoft.com/office/drawing/2014/main" val="1997409282"/>
                    </a:ext>
                  </a:extLst>
                </a:gridCol>
                <a:gridCol w="618025">
                  <a:extLst>
                    <a:ext uri="{9D8B030D-6E8A-4147-A177-3AD203B41FA5}">
                      <a16:colId xmlns:a16="http://schemas.microsoft.com/office/drawing/2014/main" val="4119184724"/>
                    </a:ext>
                  </a:extLst>
                </a:gridCol>
                <a:gridCol w="602428">
                  <a:extLst>
                    <a:ext uri="{9D8B030D-6E8A-4147-A177-3AD203B41FA5}">
                      <a16:colId xmlns:a16="http://schemas.microsoft.com/office/drawing/2014/main" val="2387257575"/>
                    </a:ext>
                  </a:extLst>
                </a:gridCol>
                <a:gridCol w="430306">
                  <a:extLst>
                    <a:ext uri="{9D8B030D-6E8A-4147-A177-3AD203B41FA5}">
                      <a16:colId xmlns:a16="http://schemas.microsoft.com/office/drawing/2014/main" val="3055252424"/>
                    </a:ext>
                  </a:extLst>
                </a:gridCol>
                <a:gridCol w="645459">
                  <a:extLst>
                    <a:ext uri="{9D8B030D-6E8A-4147-A177-3AD203B41FA5}">
                      <a16:colId xmlns:a16="http://schemas.microsoft.com/office/drawing/2014/main" val="160963330"/>
                    </a:ext>
                  </a:extLst>
                </a:gridCol>
                <a:gridCol w="462579">
                  <a:extLst>
                    <a:ext uri="{9D8B030D-6E8A-4147-A177-3AD203B41FA5}">
                      <a16:colId xmlns:a16="http://schemas.microsoft.com/office/drawing/2014/main" val="3633162745"/>
                    </a:ext>
                  </a:extLst>
                </a:gridCol>
                <a:gridCol w="614376">
                  <a:extLst>
                    <a:ext uri="{9D8B030D-6E8A-4147-A177-3AD203B41FA5}">
                      <a16:colId xmlns:a16="http://schemas.microsoft.com/office/drawing/2014/main" val="111147666"/>
                    </a:ext>
                  </a:extLst>
                </a:gridCol>
                <a:gridCol w="611995">
                  <a:extLst>
                    <a:ext uri="{9D8B030D-6E8A-4147-A177-3AD203B41FA5}">
                      <a16:colId xmlns:a16="http://schemas.microsoft.com/office/drawing/2014/main" val="860858062"/>
                    </a:ext>
                  </a:extLst>
                </a:gridCol>
                <a:gridCol w="408791">
                  <a:extLst>
                    <a:ext uri="{9D8B030D-6E8A-4147-A177-3AD203B41FA5}">
                      <a16:colId xmlns:a16="http://schemas.microsoft.com/office/drawing/2014/main" val="3068097903"/>
                    </a:ext>
                  </a:extLst>
                </a:gridCol>
                <a:gridCol w="419548">
                  <a:extLst>
                    <a:ext uri="{9D8B030D-6E8A-4147-A177-3AD203B41FA5}">
                      <a16:colId xmlns:a16="http://schemas.microsoft.com/office/drawing/2014/main" val="1294008230"/>
                    </a:ext>
                  </a:extLst>
                </a:gridCol>
                <a:gridCol w="451821">
                  <a:extLst>
                    <a:ext uri="{9D8B030D-6E8A-4147-A177-3AD203B41FA5}">
                      <a16:colId xmlns:a16="http://schemas.microsoft.com/office/drawing/2014/main" val="1967253184"/>
                    </a:ext>
                  </a:extLst>
                </a:gridCol>
                <a:gridCol w="387276">
                  <a:extLst>
                    <a:ext uri="{9D8B030D-6E8A-4147-A177-3AD203B41FA5}">
                      <a16:colId xmlns:a16="http://schemas.microsoft.com/office/drawing/2014/main" val="3132712991"/>
                    </a:ext>
                  </a:extLst>
                </a:gridCol>
                <a:gridCol w="527124">
                  <a:extLst>
                    <a:ext uri="{9D8B030D-6E8A-4147-A177-3AD203B41FA5}">
                      <a16:colId xmlns:a16="http://schemas.microsoft.com/office/drawing/2014/main" val="2268725977"/>
                    </a:ext>
                  </a:extLst>
                </a:gridCol>
                <a:gridCol w="548640">
                  <a:extLst>
                    <a:ext uri="{9D8B030D-6E8A-4147-A177-3AD203B41FA5}">
                      <a16:colId xmlns:a16="http://schemas.microsoft.com/office/drawing/2014/main" val="2539934566"/>
                    </a:ext>
                  </a:extLst>
                </a:gridCol>
                <a:gridCol w="451821">
                  <a:extLst>
                    <a:ext uri="{9D8B030D-6E8A-4147-A177-3AD203B41FA5}">
                      <a16:colId xmlns:a16="http://schemas.microsoft.com/office/drawing/2014/main" val="3783032569"/>
                    </a:ext>
                  </a:extLst>
                </a:gridCol>
                <a:gridCol w="623944">
                  <a:extLst>
                    <a:ext uri="{9D8B030D-6E8A-4147-A177-3AD203B41FA5}">
                      <a16:colId xmlns:a16="http://schemas.microsoft.com/office/drawing/2014/main" val="2759661557"/>
                    </a:ext>
                  </a:extLst>
                </a:gridCol>
              </a:tblGrid>
              <a:tr h="145396">
                <a:tc gridSpan="6">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1" i="0" u="none" strike="noStrike" dirty="0">
                          <a:solidFill>
                            <a:srgbClr val="000000"/>
                          </a:solidFill>
                          <a:effectLst/>
                          <a:latin typeface="Calibri" panose="020F0502020204030204" pitchFamily="34" charset="0"/>
                        </a:rPr>
                        <a:t>Impact details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453835"/>
                  </a:ext>
                </a:extLst>
              </a:tr>
              <a:tr h="145396">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err="1" smtClean="0">
                          <a:solidFill>
                            <a:srgbClr val="000000"/>
                          </a:solidFill>
                          <a:effectLst/>
                          <a:latin typeface="Calibri" panose="020F0502020204030204" pitchFamily="34" charset="0"/>
                        </a:rPr>
                        <a:t>Dur</a:t>
                      </a:r>
                      <a:r>
                        <a:rPr lang="en-US" sz="1000" b="1" i="0" u="none" strike="noStrike" dirty="0" smtClean="0">
                          <a:solidFill>
                            <a:srgbClr val="000000"/>
                          </a:solidFill>
                          <a:effectLst/>
                          <a:latin typeface="Calibri" panose="020F0502020204030204" pitchFamily="34" charset="0"/>
                        </a:rPr>
                        <a:t> </a:t>
                      </a:r>
                      <a:r>
                        <a:rPr lang="en-US" sz="1000" b="1" i="0" u="none" strike="noStrike" dirty="0">
                          <a:solidFill>
                            <a:srgbClr val="000000"/>
                          </a:solidFill>
                          <a:effectLst/>
                          <a:latin typeface="Calibri" panose="020F0502020204030204" pitchFamily="34" charset="0"/>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Detected</a:t>
                      </a:r>
                    </a:p>
                    <a:p>
                      <a:pPr algn="ctr" fontAlgn="b"/>
                      <a:r>
                        <a:rPr lang="en-US" sz="1000" b="1" i="0" u="none" strike="noStrike" dirty="0" smtClean="0">
                          <a:solidFill>
                            <a:srgbClr val="000000"/>
                          </a:solidFill>
                          <a:effectLst/>
                          <a:latin typeface="Calibri" panose="020F0502020204030204" pitchFamily="34" charset="0"/>
                        </a:rPr>
                        <a:t>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err="1" smtClean="0">
                          <a:solidFill>
                            <a:srgbClr val="000000"/>
                          </a:solidFill>
                          <a:effectLst/>
                          <a:latin typeface="Calibri" panose="020F0502020204030204" pitchFamily="34" charset="0"/>
                        </a:rPr>
                        <a:t>Dur</a:t>
                      </a:r>
                      <a:r>
                        <a:rPr lang="en-US" sz="1000" b="1" i="0" u="none" strike="noStrike" dirty="0" smtClean="0">
                          <a:solidFill>
                            <a:srgbClr val="000000"/>
                          </a:solidFill>
                          <a:effectLst/>
                          <a:latin typeface="Calibri" panose="020F0502020204030204" pitchFamily="34" charset="0"/>
                        </a:rPr>
                        <a:t> </a:t>
                      </a:r>
                    </a:p>
                    <a:p>
                      <a:pPr algn="ctr" fontAlgn="b"/>
                      <a:r>
                        <a:rPr lang="en-US" sz="1000" b="1" i="0" u="none" strike="noStrike" dirty="0" smtClean="0">
                          <a:solidFill>
                            <a:srgbClr val="000000"/>
                          </a:solidFill>
                          <a:effectLst/>
                          <a:latin typeface="Calibri" panose="020F0502020204030204" pitchFamily="34" charset="0"/>
                        </a:rPr>
                        <a:t>(min</a:t>
                      </a:r>
                      <a:r>
                        <a:rPr lang="en-US" sz="10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Outage Related SQ </a:t>
                      </a:r>
                      <a:r>
                        <a:rPr lang="en-US" sz="1000" b="1" i="0" u="none" strike="noStrike" dirty="0" err="1">
                          <a:solidFill>
                            <a:srgbClr val="000000"/>
                          </a:solidFill>
                          <a:effectLst/>
                          <a:latin typeface="Calibri" panose="020F0502020204030204" pitchFamily="34" charset="0"/>
                        </a:rPr>
                        <a:t>Msgs</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299013070"/>
                  </a:ext>
                </a:extLst>
              </a:tr>
              <a:tr h="145396">
                <a:tc rowSpan="2">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01:42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Inmarsat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AMER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01:42:00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01:51:00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3694590"/>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01:42:00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01:51:00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1578061"/>
                  </a:ext>
                </a:extLst>
              </a:tr>
              <a:tr h="145396">
                <a:tc gridSpan="18">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2254838"/>
                  </a:ext>
                </a:extLst>
              </a:tr>
              <a:tr h="145396">
                <a:tc rowSpan="6">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6" gridSpan="5">
                  <a:txBody>
                    <a:bodyPr/>
                    <a:lstStyle/>
                    <a:p>
                      <a:pPr algn="ctr" fontAlgn="ctr"/>
                      <a:r>
                        <a:rPr lang="en-US" sz="1000" b="0" i="0" u="none" strike="noStrike" dirty="0">
                          <a:solidFill>
                            <a:srgbClr val="000000"/>
                          </a:solidFill>
                          <a:effectLst/>
                          <a:latin typeface="Calibri" panose="020F0502020204030204" pitchFamily="34" charset="0"/>
                        </a:rPr>
                        <a:t>No CSP </a:t>
                      </a:r>
                      <a:r>
                        <a:rPr lang="en-US" sz="1000" b="0" i="0" u="none" strike="noStrike" dirty="0" smtClean="0">
                          <a:solidFill>
                            <a:srgbClr val="000000"/>
                          </a:solidFill>
                          <a:effectLst/>
                          <a:latin typeface="Calibri" panose="020F0502020204030204" pitchFamily="34" charset="0"/>
                        </a:rPr>
                        <a:t>Reports/Degradation</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dirty="0">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03:26:21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03:53:59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55540583"/>
                  </a:ext>
                </a:extLst>
              </a:tr>
              <a:tr h="145396">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05:08:37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05:30:06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6942634"/>
                  </a:ext>
                </a:extLst>
              </a:tr>
              <a:tr h="145396">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05:10:51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05:31:49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89590879"/>
                  </a:ext>
                </a:extLst>
              </a:tr>
              <a:tr h="145396">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06:26:37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06:43:20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37395471"/>
                  </a:ext>
                </a:extLst>
              </a:tr>
              <a:tr h="145396">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06:52:21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08:00:28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89450816"/>
                  </a:ext>
                </a:extLst>
              </a:tr>
              <a:tr h="145396">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06:54:17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07:49:39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64281634"/>
                  </a:ext>
                </a:extLst>
              </a:tr>
              <a:tr h="145396">
                <a:tc gridSpan="18">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6229002"/>
                  </a:ext>
                </a:extLst>
              </a:tr>
              <a:tr h="145396">
                <a:tc rowSpan="4">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US" sz="1000" b="0" i="0" u="none" strike="noStrike" dirty="0">
                          <a:solidFill>
                            <a:srgbClr val="000000"/>
                          </a:solidFill>
                          <a:effectLst/>
                          <a:latin typeface="Calibri" panose="020F0502020204030204" pitchFamily="34" charset="0"/>
                        </a:rPr>
                        <a:t>08:30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US" sz="1000" b="0" i="0" u="none" strike="noStrike" dirty="0">
                          <a:solidFill>
                            <a:srgbClr val="000000"/>
                          </a:solidFill>
                          <a:effectLst/>
                          <a:latin typeface="Calibri" panose="020F0502020204030204" pitchFamily="34" charset="0"/>
                        </a:rPr>
                        <a:t>288.00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US" sz="1000" b="0" i="0" u="none" strike="noStrike">
                          <a:solidFill>
                            <a:srgbClr val="000000"/>
                          </a:solidFill>
                          <a:effectLst/>
                          <a:latin typeface="Calibri" panose="020F0502020204030204" pitchFamily="34" charset="0"/>
                        </a:rPr>
                        <a:t>Inmarsat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US" sz="1000" b="0" i="0" u="none" strike="noStrike" dirty="0" smtClean="0">
                          <a:solidFill>
                            <a:srgbClr val="000000"/>
                          </a:solidFill>
                          <a:effectLst/>
                          <a:latin typeface="Calibri" panose="020F0502020204030204" pitchFamily="34" charset="0"/>
                        </a:rPr>
                        <a:t>AMER</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US" sz="1000" b="0" i="0" u="none" strike="noStrike" dirty="0">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dirty="0">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08:13:21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09:39:51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87.00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68451777"/>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08:42:10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08:54:26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8686147"/>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09:54:40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56262006"/>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08:30:00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32401090"/>
                  </a:ext>
                </a:extLst>
              </a:tr>
              <a:tr h="145396">
                <a:tc gridSpan="18">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5575374"/>
                  </a:ext>
                </a:extLst>
              </a:tr>
              <a:tr h="145396">
                <a:tc>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en-US" sz="1000" b="0" i="0" u="none" strike="noStrike" dirty="0">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dirty="0">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08:06:07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09:39:14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87215396"/>
                  </a:ext>
                </a:extLst>
              </a:tr>
              <a:tr h="145396">
                <a:tc gridSpan="18">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3059743"/>
                  </a:ext>
                </a:extLst>
              </a:tr>
              <a:tr h="145396">
                <a:tc rowSpan="3">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10:17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186.00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Classic Aero over I4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AMER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dirty="0">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09:57:12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10:23:39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90592536"/>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45920951"/>
                  </a:ext>
                </a:extLst>
              </a:tr>
              <a:tr h="145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XXW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52061910"/>
                  </a:ext>
                </a:extLst>
              </a:tr>
            </a:tbl>
          </a:graphicData>
        </a:graphic>
      </p:graphicFrame>
    </p:spTree>
    <p:extLst>
      <p:ext uri="{BB962C8B-B14F-4D97-AF65-F5344CB8AC3E}">
        <p14:creationId xmlns:p14="http://schemas.microsoft.com/office/powerpoint/2010/main" val="1899439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  </a:t>
            </a:r>
            <a:br>
              <a:rPr lang="en-US" sz="3600" dirty="0" smtClean="0"/>
            </a:br>
            <a:r>
              <a:rPr lang="en-US" sz="3000" dirty="0" smtClean="0"/>
              <a:t>Significant Impact</a:t>
            </a:r>
            <a:endParaRPr lang="en-US" sz="3000" dirty="0"/>
          </a:p>
        </p:txBody>
      </p:sp>
      <p:sp>
        <p:nvSpPr>
          <p:cNvPr id="9" name="TextBox 8"/>
          <p:cNvSpPr txBox="1"/>
          <p:nvPr/>
        </p:nvSpPr>
        <p:spPr bwMode="auto">
          <a:xfrm>
            <a:off x="0" y="4767095"/>
            <a:ext cx="84985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The outage started ~20 minutes prior to the reported time in the notification</a:t>
            </a:r>
          </a:p>
          <a:p>
            <a:pPr marL="171450" indent="-171450">
              <a:buFont typeface="Wingdings" panose="05000000000000000000" pitchFamily="2" charset="2"/>
              <a:buChar char="Ø"/>
            </a:pPr>
            <a:r>
              <a:rPr lang="en-US" sz="1600" dirty="0" smtClean="0">
                <a:solidFill>
                  <a:schemeClr val="bg2">
                    <a:lumMod val="50000"/>
                  </a:schemeClr>
                </a:solidFill>
              </a:rPr>
              <a:t>  KZWY declared ATC Alert during this outage</a:t>
            </a:r>
          </a:p>
        </p:txBody>
      </p:sp>
      <p:graphicFrame>
        <p:nvGraphicFramePr>
          <p:cNvPr id="3" name="Table 2"/>
          <p:cNvGraphicFramePr>
            <a:graphicFrameLocks noGrp="1"/>
          </p:cNvGraphicFramePr>
          <p:nvPr>
            <p:extLst>
              <p:ext uri="{D42A27DB-BD31-4B8C-83A1-F6EECF244321}">
                <p14:modId xmlns:p14="http://schemas.microsoft.com/office/powerpoint/2010/main" val="4191750952"/>
              </p:ext>
            </p:extLst>
          </p:nvPr>
        </p:nvGraphicFramePr>
        <p:xfrm>
          <a:off x="-1" y="1373079"/>
          <a:ext cx="9144002" cy="2975025"/>
        </p:xfrm>
        <a:graphic>
          <a:graphicData uri="http://schemas.openxmlformats.org/drawingml/2006/table">
            <a:tbl>
              <a:tblPr/>
              <a:tblGrid>
                <a:gridCol w="471646">
                  <a:extLst>
                    <a:ext uri="{9D8B030D-6E8A-4147-A177-3AD203B41FA5}">
                      <a16:colId xmlns:a16="http://schemas.microsoft.com/office/drawing/2014/main" val="907659489"/>
                    </a:ext>
                  </a:extLst>
                </a:gridCol>
                <a:gridCol w="429721">
                  <a:extLst>
                    <a:ext uri="{9D8B030D-6E8A-4147-A177-3AD203B41FA5}">
                      <a16:colId xmlns:a16="http://schemas.microsoft.com/office/drawing/2014/main" val="3515760545"/>
                    </a:ext>
                  </a:extLst>
                </a:gridCol>
                <a:gridCol w="293468">
                  <a:extLst>
                    <a:ext uri="{9D8B030D-6E8A-4147-A177-3AD203B41FA5}">
                      <a16:colId xmlns:a16="http://schemas.microsoft.com/office/drawing/2014/main" val="154267277"/>
                    </a:ext>
                  </a:extLst>
                </a:gridCol>
                <a:gridCol w="790642">
                  <a:extLst>
                    <a:ext uri="{9D8B030D-6E8A-4147-A177-3AD203B41FA5}">
                      <a16:colId xmlns:a16="http://schemas.microsoft.com/office/drawing/2014/main" val="3790811707"/>
                    </a:ext>
                  </a:extLst>
                </a:gridCol>
                <a:gridCol w="607899">
                  <a:extLst>
                    <a:ext uri="{9D8B030D-6E8A-4147-A177-3AD203B41FA5}">
                      <a16:colId xmlns:a16="http://schemas.microsoft.com/office/drawing/2014/main" val="2602112094"/>
                    </a:ext>
                  </a:extLst>
                </a:gridCol>
                <a:gridCol w="377315">
                  <a:extLst>
                    <a:ext uri="{9D8B030D-6E8A-4147-A177-3AD203B41FA5}">
                      <a16:colId xmlns:a16="http://schemas.microsoft.com/office/drawing/2014/main" val="2005612408"/>
                    </a:ext>
                  </a:extLst>
                </a:gridCol>
                <a:gridCol w="576454">
                  <a:extLst>
                    <a:ext uri="{9D8B030D-6E8A-4147-A177-3AD203B41FA5}">
                      <a16:colId xmlns:a16="http://schemas.microsoft.com/office/drawing/2014/main" val="2949309576"/>
                    </a:ext>
                  </a:extLst>
                </a:gridCol>
                <a:gridCol w="345874">
                  <a:extLst>
                    <a:ext uri="{9D8B030D-6E8A-4147-A177-3AD203B41FA5}">
                      <a16:colId xmlns:a16="http://schemas.microsoft.com/office/drawing/2014/main" val="1147967030"/>
                    </a:ext>
                  </a:extLst>
                </a:gridCol>
                <a:gridCol w="524050">
                  <a:extLst>
                    <a:ext uri="{9D8B030D-6E8A-4147-A177-3AD203B41FA5}">
                      <a16:colId xmlns:a16="http://schemas.microsoft.com/office/drawing/2014/main" val="3858954095"/>
                    </a:ext>
                  </a:extLst>
                </a:gridCol>
                <a:gridCol w="492608">
                  <a:extLst>
                    <a:ext uri="{9D8B030D-6E8A-4147-A177-3AD203B41FA5}">
                      <a16:colId xmlns:a16="http://schemas.microsoft.com/office/drawing/2014/main" val="1421147966"/>
                    </a:ext>
                  </a:extLst>
                </a:gridCol>
                <a:gridCol w="387797">
                  <a:extLst>
                    <a:ext uri="{9D8B030D-6E8A-4147-A177-3AD203B41FA5}">
                      <a16:colId xmlns:a16="http://schemas.microsoft.com/office/drawing/2014/main" val="3807476250"/>
                    </a:ext>
                  </a:extLst>
                </a:gridCol>
                <a:gridCol w="387796">
                  <a:extLst>
                    <a:ext uri="{9D8B030D-6E8A-4147-A177-3AD203B41FA5}">
                      <a16:colId xmlns:a16="http://schemas.microsoft.com/office/drawing/2014/main" val="2436265862"/>
                    </a:ext>
                  </a:extLst>
                </a:gridCol>
                <a:gridCol w="366835">
                  <a:extLst>
                    <a:ext uri="{9D8B030D-6E8A-4147-A177-3AD203B41FA5}">
                      <a16:colId xmlns:a16="http://schemas.microsoft.com/office/drawing/2014/main" val="2737592611"/>
                    </a:ext>
                  </a:extLst>
                </a:gridCol>
                <a:gridCol w="335392">
                  <a:extLst>
                    <a:ext uri="{9D8B030D-6E8A-4147-A177-3AD203B41FA5}">
                      <a16:colId xmlns:a16="http://schemas.microsoft.com/office/drawing/2014/main" val="1189511139"/>
                    </a:ext>
                  </a:extLst>
                </a:gridCol>
                <a:gridCol w="586936">
                  <a:extLst>
                    <a:ext uri="{9D8B030D-6E8A-4147-A177-3AD203B41FA5}">
                      <a16:colId xmlns:a16="http://schemas.microsoft.com/office/drawing/2014/main" val="3421357232"/>
                    </a:ext>
                  </a:extLst>
                </a:gridCol>
                <a:gridCol w="530758">
                  <a:extLst>
                    <a:ext uri="{9D8B030D-6E8A-4147-A177-3AD203B41FA5}">
                      <a16:colId xmlns:a16="http://schemas.microsoft.com/office/drawing/2014/main" val="1815082441"/>
                    </a:ext>
                  </a:extLst>
                </a:gridCol>
                <a:gridCol w="423014">
                  <a:extLst>
                    <a:ext uri="{9D8B030D-6E8A-4147-A177-3AD203B41FA5}">
                      <a16:colId xmlns:a16="http://schemas.microsoft.com/office/drawing/2014/main" val="1306877919"/>
                    </a:ext>
                  </a:extLst>
                </a:gridCol>
                <a:gridCol w="482126">
                  <a:extLst>
                    <a:ext uri="{9D8B030D-6E8A-4147-A177-3AD203B41FA5}">
                      <a16:colId xmlns:a16="http://schemas.microsoft.com/office/drawing/2014/main" val="86941585"/>
                    </a:ext>
                  </a:extLst>
                </a:gridCol>
                <a:gridCol w="733671">
                  <a:extLst>
                    <a:ext uri="{9D8B030D-6E8A-4147-A177-3AD203B41FA5}">
                      <a16:colId xmlns:a16="http://schemas.microsoft.com/office/drawing/2014/main" val="1109944707"/>
                    </a:ext>
                  </a:extLst>
                </a:gridCol>
              </a:tblGrid>
              <a:tr h="167855">
                <a:tc gridSpan="6">
                  <a:txBody>
                    <a:bodyPr/>
                    <a:lstStyle/>
                    <a:p>
                      <a:pPr algn="ctr" fontAlgn="b"/>
                      <a:r>
                        <a:rPr lang="en-US" sz="1000" b="1" i="0" u="none" strike="noStrike" dirty="0">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2161049"/>
                  </a:ext>
                </a:extLst>
              </a:tr>
              <a:tr h="260146">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Dur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Detected</a:t>
                      </a:r>
                    </a:p>
                    <a:p>
                      <a:pPr algn="ctr" fontAlgn="b"/>
                      <a:r>
                        <a:rPr lang="en-US" sz="1000" b="1" i="0" u="none" strike="noStrike" dirty="0" smtClean="0">
                          <a:solidFill>
                            <a:srgbClr val="000000"/>
                          </a:solidFill>
                          <a:effectLst/>
                          <a:latin typeface="Calibri" panose="020F0502020204030204" pitchFamily="34" charset="0"/>
                        </a:rPr>
                        <a:t>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Dur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No MAS Received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Outage Related SQ Msgs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63315637"/>
                  </a:ext>
                </a:extLst>
              </a:tr>
              <a:tr h="167855">
                <a:tc rowSpan="14">
                  <a:txBody>
                    <a:bodyPr/>
                    <a:lstStyle/>
                    <a:p>
                      <a:pPr algn="ctr" fontAlgn="ctr"/>
                      <a:r>
                        <a:rPr lang="en-US" sz="1000" b="0" i="0" u="none" strike="noStrike">
                          <a:solidFill>
                            <a:srgbClr val="000000"/>
                          </a:solidFill>
                          <a:effectLst/>
                          <a:latin typeface="Calibri" panose="020F0502020204030204" pitchFamily="34" charset="0"/>
                        </a:rPr>
                        <a:t>20-Feb-20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4">
                  <a:txBody>
                    <a:bodyPr/>
                    <a:lstStyle/>
                    <a:p>
                      <a:pPr algn="ctr" fontAlgn="ctr"/>
                      <a:r>
                        <a:rPr lang="en-US" sz="1000" b="0" i="0" u="none" strike="noStrike">
                          <a:solidFill>
                            <a:srgbClr val="000000"/>
                          </a:solidFill>
                          <a:effectLst/>
                          <a:latin typeface="Calibri" panose="020F0502020204030204" pitchFamily="34" charset="0"/>
                        </a:rPr>
                        <a:t>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4">
                  <a:txBody>
                    <a:bodyPr/>
                    <a:lstStyle/>
                    <a:p>
                      <a:pPr algn="ctr" fontAlgn="ctr"/>
                      <a:r>
                        <a:rPr lang="en-US" sz="10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4">
                  <a:txBody>
                    <a:bodyPr/>
                    <a:lstStyle/>
                    <a:p>
                      <a:pPr algn="ctr" fontAlgn="ctr"/>
                      <a:r>
                        <a:rPr lang="en-US" sz="1000" b="0" i="0" u="none" strike="noStrike" dirty="0" smtClean="0">
                          <a:solidFill>
                            <a:srgbClr val="000000"/>
                          </a:solidFill>
                          <a:effectLst/>
                          <a:latin typeface="Calibri" panose="020F0502020204030204" pitchFamily="34" charset="0"/>
                        </a:rPr>
                        <a:t>Inmarsat</a:t>
                      </a:r>
                    </a:p>
                    <a:p>
                      <a:pPr algn="ctr" fontAlgn="ctr"/>
                      <a:r>
                        <a:rPr lang="en-US" sz="1000" b="0" i="0" u="none" strike="noStrike" dirty="0" smtClean="0">
                          <a:solidFill>
                            <a:srgbClr val="000000"/>
                          </a:solidFill>
                          <a:effectLst/>
                          <a:latin typeface="Calibri" panose="020F0502020204030204" pitchFamily="34" charset="0"/>
                        </a:rPr>
                        <a:t>ARINC</a:t>
                      </a:r>
                      <a:r>
                        <a:rPr lang="en-US" sz="1000" b="0" i="0" u="none" strike="noStrike" baseline="0" dirty="0" smtClean="0">
                          <a:solidFill>
                            <a:srgbClr val="000000"/>
                          </a:solidFill>
                          <a:effectLst/>
                          <a:latin typeface="Calibri" panose="020F0502020204030204" pitchFamily="34" charset="0"/>
                        </a:rPr>
                        <a:t> Server Issue</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4">
                  <a:txBody>
                    <a:bodyPr/>
                    <a:lstStyle/>
                    <a:p>
                      <a:pPr algn="ctr" fontAlgn="ctr"/>
                      <a:r>
                        <a:rPr lang="en-US" sz="1000" b="0" i="0" u="none" strike="noStrike">
                          <a:solidFill>
                            <a:srgbClr val="000000"/>
                          </a:solidFill>
                          <a:effectLst/>
                          <a:latin typeface="Calibri" panose="020F0502020204030204" pitchFamily="34" charset="0"/>
                        </a:rPr>
                        <a:t>Oceanic Regions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4">
                  <a:txBody>
                    <a:bodyPr/>
                    <a:lstStyle/>
                    <a:p>
                      <a:pPr algn="ctr" fontAlgn="ctr"/>
                      <a:r>
                        <a:rPr lang="en-US" sz="1000" b="0" i="0" u="none" strike="noStrike" dirty="0" smtClean="0">
                          <a:solidFill>
                            <a:srgbClr val="000000"/>
                          </a:solidFill>
                          <a:effectLst/>
                          <a:latin typeface="Calibri" panose="020F0502020204030204" pitchFamily="34" charset="0"/>
                        </a:rPr>
                        <a:t>SITA</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14:23:52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4993902"/>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14:24:09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499125"/>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14:25:09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17293024"/>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14:25:16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4590436"/>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15:27:05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04742906"/>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15:26:48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98259927"/>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15:26:50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9572681"/>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15:26:12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25762303"/>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14:52:57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15:27:09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51915953"/>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8715965"/>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APK1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92615665"/>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APK2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965726"/>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37275800"/>
                  </a:ext>
                </a:extLst>
              </a:tr>
              <a:tr h="1678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41639513"/>
                  </a:ext>
                </a:extLst>
              </a:tr>
            </a:tbl>
          </a:graphicData>
        </a:graphic>
      </p:graphicFrame>
    </p:spTree>
    <p:extLst>
      <p:ext uri="{BB962C8B-B14F-4D97-AF65-F5344CB8AC3E}">
        <p14:creationId xmlns:p14="http://schemas.microsoft.com/office/powerpoint/2010/main" val="336415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  </a:t>
            </a:r>
            <a:br>
              <a:rPr lang="en-US" sz="3600" dirty="0" smtClean="0"/>
            </a:br>
            <a:r>
              <a:rPr lang="en-US" sz="3000" dirty="0" smtClean="0"/>
              <a:t>ADS-C Latency by GES</a:t>
            </a:r>
            <a:endParaRPr lang="en-US" sz="3000" dirty="0"/>
          </a:p>
        </p:txBody>
      </p:sp>
      <p:pic>
        <p:nvPicPr>
          <p:cNvPr id="4" name="Picture 3"/>
          <p:cNvPicPr>
            <a:picLocks noChangeAspect="1"/>
          </p:cNvPicPr>
          <p:nvPr/>
        </p:nvPicPr>
        <p:blipFill>
          <a:blip r:embed="rId3"/>
          <a:stretch>
            <a:fillRect/>
          </a:stretch>
        </p:blipFill>
        <p:spPr>
          <a:xfrm>
            <a:off x="807434" y="1163093"/>
            <a:ext cx="7714870" cy="5608845"/>
          </a:xfrm>
          <a:prstGeom prst="rect">
            <a:avLst/>
          </a:prstGeom>
        </p:spPr>
      </p:pic>
    </p:spTree>
    <p:extLst>
      <p:ext uri="{BB962C8B-B14F-4D97-AF65-F5344CB8AC3E}">
        <p14:creationId xmlns:p14="http://schemas.microsoft.com/office/powerpoint/2010/main" val="212871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  </a:t>
            </a:r>
            <a:br>
              <a:rPr lang="en-US" sz="3600" dirty="0" smtClean="0"/>
            </a:br>
            <a:r>
              <a:rPr lang="en-US" sz="3000" dirty="0" smtClean="0"/>
              <a:t>Uplink Delivery and MAS Response</a:t>
            </a:r>
            <a:endParaRPr lang="en-US" sz="3000" dirty="0"/>
          </a:p>
        </p:txBody>
      </p:sp>
      <p:pic>
        <p:nvPicPr>
          <p:cNvPr id="3" name="Picture 2"/>
          <p:cNvPicPr>
            <a:picLocks noChangeAspect="1"/>
          </p:cNvPicPr>
          <p:nvPr/>
        </p:nvPicPr>
        <p:blipFill>
          <a:blip r:embed="rId3"/>
          <a:stretch>
            <a:fillRect/>
          </a:stretch>
        </p:blipFill>
        <p:spPr>
          <a:xfrm>
            <a:off x="769804" y="1194440"/>
            <a:ext cx="7790129" cy="5663560"/>
          </a:xfrm>
          <a:prstGeom prst="rect">
            <a:avLst/>
          </a:prstGeom>
        </p:spPr>
      </p:pic>
    </p:spTree>
    <p:extLst>
      <p:ext uri="{BB962C8B-B14F-4D97-AF65-F5344CB8AC3E}">
        <p14:creationId xmlns:p14="http://schemas.microsoft.com/office/powerpoint/2010/main" val="65118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68" y="4615274"/>
            <a:ext cx="8472488" cy="609600"/>
          </a:xfrm>
        </p:spPr>
        <p:txBody>
          <a:bodyPr/>
          <a:lstStyle/>
          <a:p>
            <a:pPr algn="ctr"/>
            <a:r>
              <a:rPr lang="en-US" dirty="0" smtClean="0"/>
              <a:t>Unreported Outages</a:t>
            </a:r>
            <a:endParaRPr lang="en-US" dirty="0"/>
          </a:p>
        </p:txBody>
      </p:sp>
    </p:spTree>
    <p:extLst>
      <p:ext uri="{BB962C8B-B14F-4D97-AF65-F5344CB8AC3E}">
        <p14:creationId xmlns:p14="http://schemas.microsoft.com/office/powerpoint/2010/main" val="3421281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Unreported Outages  </a:t>
            </a:r>
            <a:br>
              <a:rPr lang="en-US" sz="3600" dirty="0" smtClean="0"/>
            </a:br>
            <a:r>
              <a:rPr lang="en-US" sz="3000" dirty="0" smtClean="0"/>
              <a:t>Low/Moderate Impact</a:t>
            </a:r>
            <a:endParaRPr lang="en-US" sz="3000" dirty="0"/>
          </a:p>
        </p:txBody>
      </p:sp>
      <p:sp>
        <p:nvSpPr>
          <p:cNvPr id="9" name="TextBox 8"/>
          <p:cNvSpPr txBox="1"/>
          <p:nvPr/>
        </p:nvSpPr>
        <p:spPr bwMode="auto">
          <a:xfrm>
            <a:off x="322729" y="4810126"/>
            <a:ext cx="8498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Opened up PR ZOA-2020-002 for the July 1</a:t>
            </a:r>
            <a:r>
              <a:rPr lang="en-US" sz="1600" baseline="30000" dirty="0" smtClean="0">
                <a:solidFill>
                  <a:schemeClr val="bg2">
                    <a:lumMod val="50000"/>
                  </a:schemeClr>
                </a:solidFill>
              </a:rPr>
              <a:t>st</a:t>
            </a:r>
            <a:r>
              <a:rPr lang="en-US" sz="1600" dirty="0" smtClean="0">
                <a:solidFill>
                  <a:schemeClr val="bg2">
                    <a:lumMod val="50000"/>
                  </a:schemeClr>
                </a:solidFill>
              </a:rPr>
              <a:t> XXP outage/degradation</a:t>
            </a:r>
          </a:p>
        </p:txBody>
      </p:sp>
      <p:graphicFrame>
        <p:nvGraphicFramePr>
          <p:cNvPr id="5" name="Table 4"/>
          <p:cNvGraphicFramePr>
            <a:graphicFrameLocks noGrp="1"/>
          </p:cNvGraphicFramePr>
          <p:nvPr>
            <p:extLst>
              <p:ext uri="{D42A27DB-BD31-4B8C-83A1-F6EECF244321}">
                <p14:modId xmlns:p14="http://schemas.microsoft.com/office/powerpoint/2010/main" val="2623865192"/>
              </p:ext>
            </p:extLst>
          </p:nvPr>
        </p:nvGraphicFramePr>
        <p:xfrm>
          <a:off x="0" y="1795363"/>
          <a:ext cx="9144000" cy="1948299"/>
        </p:xfrm>
        <a:graphic>
          <a:graphicData uri="http://schemas.openxmlformats.org/drawingml/2006/table">
            <a:tbl>
              <a:tblPr/>
              <a:tblGrid>
                <a:gridCol w="660679">
                  <a:extLst>
                    <a:ext uri="{9D8B030D-6E8A-4147-A177-3AD203B41FA5}">
                      <a16:colId xmlns:a16="http://schemas.microsoft.com/office/drawing/2014/main" val="1446219685"/>
                    </a:ext>
                  </a:extLst>
                </a:gridCol>
                <a:gridCol w="1782340">
                  <a:extLst>
                    <a:ext uri="{9D8B030D-6E8A-4147-A177-3AD203B41FA5}">
                      <a16:colId xmlns:a16="http://schemas.microsoft.com/office/drawing/2014/main" val="2945950830"/>
                    </a:ext>
                  </a:extLst>
                </a:gridCol>
                <a:gridCol w="545444">
                  <a:extLst>
                    <a:ext uri="{9D8B030D-6E8A-4147-A177-3AD203B41FA5}">
                      <a16:colId xmlns:a16="http://schemas.microsoft.com/office/drawing/2014/main" val="773140517"/>
                    </a:ext>
                  </a:extLst>
                </a:gridCol>
                <a:gridCol w="400944">
                  <a:extLst>
                    <a:ext uri="{9D8B030D-6E8A-4147-A177-3AD203B41FA5}">
                      <a16:colId xmlns:a16="http://schemas.microsoft.com/office/drawing/2014/main" val="4018902004"/>
                    </a:ext>
                  </a:extLst>
                </a:gridCol>
                <a:gridCol w="558238">
                  <a:extLst>
                    <a:ext uri="{9D8B030D-6E8A-4147-A177-3AD203B41FA5}">
                      <a16:colId xmlns:a16="http://schemas.microsoft.com/office/drawing/2014/main" val="1602346309"/>
                    </a:ext>
                  </a:extLst>
                </a:gridCol>
                <a:gridCol w="502722">
                  <a:extLst>
                    <a:ext uri="{9D8B030D-6E8A-4147-A177-3AD203B41FA5}">
                      <a16:colId xmlns:a16="http://schemas.microsoft.com/office/drawing/2014/main" val="1692580948"/>
                    </a:ext>
                  </a:extLst>
                </a:gridCol>
                <a:gridCol w="502907">
                  <a:extLst>
                    <a:ext uri="{9D8B030D-6E8A-4147-A177-3AD203B41FA5}">
                      <a16:colId xmlns:a16="http://schemas.microsoft.com/office/drawing/2014/main" val="930926086"/>
                    </a:ext>
                  </a:extLst>
                </a:gridCol>
                <a:gridCol w="397097">
                  <a:extLst>
                    <a:ext uri="{9D8B030D-6E8A-4147-A177-3AD203B41FA5}">
                      <a16:colId xmlns:a16="http://schemas.microsoft.com/office/drawing/2014/main" val="884245064"/>
                    </a:ext>
                  </a:extLst>
                </a:gridCol>
                <a:gridCol w="626997">
                  <a:extLst>
                    <a:ext uri="{9D8B030D-6E8A-4147-A177-3AD203B41FA5}">
                      <a16:colId xmlns:a16="http://schemas.microsoft.com/office/drawing/2014/main" val="508923645"/>
                    </a:ext>
                  </a:extLst>
                </a:gridCol>
                <a:gridCol w="407547">
                  <a:extLst>
                    <a:ext uri="{9D8B030D-6E8A-4147-A177-3AD203B41FA5}">
                      <a16:colId xmlns:a16="http://schemas.microsoft.com/office/drawing/2014/main" val="2945688751"/>
                    </a:ext>
                  </a:extLst>
                </a:gridCol>
                <a:gridCol w="512048">
                  <a:extLst>
                    <a:ext uri="{9D8B030D-6E8A-4147-A177-3AD203B41FA5}">
                      <a16:colId xmlns:a16="http://schemas.microsoft.com/office/drawing/2014/main" val="2681914778"/>
                    </a:ext>
                  </a:extLst>
                </a:gridCol>
                <a:gridCol w="491147">
                  <a:extLst>
                    <a:ext uri="{9D8B030D-6E8A-4147-A177-3AD203B41FA5}">
                      <a16:colId xmlns:a16="http://schemas.microsoft.com/office/drawing/2014/main" val="2985123112"/>
                    </a:ext>
                  </a:extLst>
                </a:gridCol>
                <a:gridCol w="407549">
                  <a:extLst>
                    <a:ext uri="{9D8B030D-6E8A-4147-A177-3AD203B41FA5}">
                      <a16:colId xmlns:a16="http://schemas.microsoft.com/office/drawing/2014/main" val="2219239343"/>
                    </a:ext>
                  </a:extLst>
                </a:gridCol>
                <a:gridCol w="1348341">
                  <a:extLst>
                    <a:ext uri="{9D8B030D-6E8A-4147-A177-3AD203B41FA5}">
                      <a16:colId xmlns:a16="http://schemas.microsoft.com/office/drawing/2014/main" val="3089605691"/>
                    </a:ext>
                  </a:extLst>
                </a:gridCol>
              </a:tblGrid>
              <a:tr h="162358">
                <a:tc gridSpan="2">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12">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7466416"/>
                  </a:ext>
                </a:extLst>
              </a:tr>
              <a:tr h="649433">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err="1" smtClean="0">
                          <a:solidFill>
                            <a:srgbClr val="000000"/>
                          </a:solidFill>
                          <a:effectLst/>
                          <a:latin typeface="Calibri" panose="020F0502020204030204" pitchFamily="34" charset="0"/>
                        </a:rPr>
                        <a:t>DetectedReported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000" b="1" i="0" u="none" strike="noStrike" dirty="0" err="1">
                          <a:solidFill>
                            <a:srgbClr val="000000"/>
                          </a:solidFill>
                          <a:effectLst/>
                          <a:latin typeface="Calibri" panose="020F0502020204030204" pitchFamily="34" charset="0"/>
                        </a:rPr>
                        <a:t>Outage</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Related</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Sector</a:t>
                      </a:r>
                      <a:r>
                        <a:rPr lang="fr-FR" sz="1000" b="1" i="0" u="none" strike="noStrike" dirty="0">
                          <a:solidFill>
                            <a:srgbClr val="000000"/>
                          </a:solidFill>
                          <a:effectLst/>
                          <a:latin typeface="Calibri" panose="020F0502020204030204" pitchFamily="34" charset="0"/>
                        </a:rPr>
                        <a:t> Queue Messages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11181525"/>
                  </a:ext>
                </a:extLst>
              </a:tr>
              <a:tr h="487075">
                <a:tc>
                  <a:txBody>
                    <a:bodyPr/>
                    <a:lstStyle/>
                    <a:p>
                      <a:pPr algn="ctr" fontAlgn="ctr"/>
                      <a:r>
                        <a:rPr lang="en-US" sz="1000" b="0" i="0" u="none" strike="noStrike">
                          <a:solidFill>
                            <a:srgbClr val="000000"/>
                          </a:solidFill>
                          <a:effectLst/>
                          <a:latin typeface="Calibri" panose="020F0502020204030204" pitchFamily="34" charset="0"/>
                        </a:rPr>
                        <a:t>31-Jan-20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19:57:06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20:09:48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22189824"/>
                  </a:ext>
                </a:extLst>
              </a:tr>
              <a:tr h="162358">
                <a:tc gridSpan="14">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863998"/>
                  </a:ext>
                </a:extLst>
              </a:tr>
              <a:tr h="487075">
                <a:tc>
                  <a:txBody>
                    <a:bodyPr/>
                    <a:lstStyle/>
                    <a:p>
                      <a:pPr algn="ctr" fontAlgn="ctr"/>
                      <a:r>
                        <a:rPr lang="en-US" sz="1000" b="0" i="0" u="none" strike="noStrike">
                          <a:solidFill>
                            <a:srgbClr val="000000"/>
                          </a:solidFill>
                          <a:effectLst/>
                          <a:latin typeface="Calibri" panose="020F0502020204030204" pitchFamily="34" charset="0"/>
                        </a:rPr>
                        <a:t>1-Jul-20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15:35:32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00216084"/>
                  </a:ext>
                </a:extLst>
              </a:tr>
            </a:tbl>
          </a:graphicData>
        </a:graphic>
      </p:graphicFrame>
    </p:spTree>
    <p:extLst>
      <p:ext uri="{BB962C8B-B14F-4D97-AF65-F5344CB8AC3E}">
        <p14:creationId xmlns:p14="http://schemas.microsoft.com/office/powerpoint/2010/main" val="3034273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Unreported Outages  </a:t>
            </a:r>
            <a:br>
              <a:rPr lang="en-US" sz="3600" dirty="0" smtClean="0"/>
            </a:br>
            <a:r>
              <a:rPr lang="en-US" sz="3000" dirty="0" smtClean="0"/>
              <a:t>Moderate/Significant Impact</a:t>
            </a:r>
            <a:endParaRPr lang="en-US" sz="3000" dirty="0"/>
          </a:p>
        </p:txBody>
      </p:sp>
      <p:sp>
        <p:nvSpPr>
          <p:cNvPr id="9" name="TextBox 8"/>
          <p:cNvSpPr txBox="1"/>
          <p:nvPr/>
        </p:nvSpPr>
        <p:spPr bwMode="auto">
          <a:xfrm>
            <a:off x="324727" y="4785198"/>
            <a:ext cx="84985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Opened up PR 3028-MM for this outage/degradation </a:t>
            </a:r>
          </a:p>
          <a:p>
            <a:pPr marL="171450" indent="-171450">
              <a:buFont typeface="Wingdings" panose="05000000000000000000" pitchFamily="2" charset="2"/>
              <a:buChar char="Ø"/>
            </a:pPr>
            <a:r>
              <a:rPr lang="en-US" sz="1600" dirty="0" smtClean="0">
                <a:solidFill>
                  <a:schemeClr val="bg2">
                    <a:lumMod val="50000"/>
                  </a:schemeClr>
                </a:solidFill>
              </a:rPr>
              <a:t> This outage/degradation was also observed in the KZWY and PAZN data</a:t>
            </a:r>
          </a:p>
        </p:txBody>
      </p:sp>
      <p:graphicFrame>
        <p:nvGraphicFramePr>
          <p:cNvPr id="4" name="Table 3"/>
          <p:cNvGraphicFramePr>
            <a:graphicFrameLocks noGrp="1"/>
          </p:cNvGraphicFramePr>
          <p:nvPr>
            <p:extLst>
              <p:ext uri="{D42A27DB-BD31-4B8C-83A1-F6EECF244321}">
                <p14:modId xmlns:p14="http://schemas.microsoft.com/office/powerpoint/2010/main" val="1938594548"/>
              </p:ext>
            </p:extLst>
          </p:nvPr>
        </p:nvGraphicFramePr>
        <p:xfrm>
          <a:off x="0" y="1742509"/>
          <a:ext cx="9147996" cy="2592822"/>
        </p:xfrm>
        <a:graphic>
          <a:graphicData uri="http://schemas.openxmlformats.org/drawingml/2006/table">
            <a:tbl>
              <a:tblPr/>
              <a:tblGrid>
                <a:gridCol w="656216">
                  <a:extLst>
                    <a:ext uri="{9D8B030D-6E8A-4147-A177-3AD203B41FA5}">
                      <a16:colId xmlns:a16="http://schemas.microsoft.com/office/drawing/2014/main" val="4053241417"/>
                    </a:ext>
                  </a:extLst>
                </a:gridCol>
                <a:gridCol w="1742739">
                  <a:extLst>
                    <a:ext uri="{9D8B030D-6E8A-4147-A177-3AD203B41FA5}">
                      <a16:colId xmlns:a16="http://schemas.microsoft.com/office/drawing/2014/main" val="2314664647"/>
                    </a:ext>
                  </a:extLst>
                </a:gridCol>
                <a:gridCol w="520700">
                  <a:extLst>
                    <a:ext uri="{9D8B030D-6E8A-4147-A177-3AD203B41FA5}">
                      <a16:colId xmlns:a16="http://schemas.microsoft.com/office/drawing/2014/main" val="1452833112"/>
                    </a:ext>
                  </a:extLst>
                </a:gridCol>
                <a:gridCol w="412750">
                  <a:extLst>
                    <a:ext uri="{9D8B030D-6E8A-4147-A177-3AD203B41FA5}">
                      <a16:colId xmlns:a16="http://schemas.microsoft.com/office/drawing/2014/main" val="2228909094"/>
                    </a:ext>
                  </a:extLst>
                </a:gridCol>
                <a:gridCol w="574675">
                  <a:extLst>
                    <a:ext uri="{9D8B030D-6E8A-4147-A177-3AD203B41FA5}">
                      <a16:colId xmlns:a16="http://schemas.microsoft.com/office/drawing/2014/main" val="2943727199"/>
                    </a:ext>
                  </a:extLst>
                </a:gridCol>
                <a:gridCol w="517525">
                  <a:extLst>
                    <a:ext uri="{9D8B030D-6E8A-4147-A177-3AD203B41FA5}">
                      <a16:colId xmlns:a16="http://schemas.microsoft.com/office/drawing/2014/main" val="3179622319"/>
                    </a:ext>
                  </a:extLst>
                </a:gridCol>
                <a:gridCol w="333060">
                  <a:extLst>
                    <a:ext uri="{9D8B030D-6E8A-4147-A177-3AD203B41FA5}">
                      <a16:colId xmlns:a16="http://schemas.microsoft.com/office/drawing/2014/main" val="856700200"/>
                    </a:ext>
                  </a:extLst>
                </a:gridCol>
                <a:gridCol w="423894">
                  <a:extLst>
                    <a:ext uri="{9D8B030D-6E8A-4147-A177-3AD203B41FA5}">
                      <a16:colId xmlns:a16="http://schemas.microsoft.com/office/drawing/2014/main" val="1165620978"/>
                    </a:ext>
                  </a:extLst>
                </a:gridCol>
                <a:gridCol w="514729">
                  <a:extLst>
                    <a:ext uri="{9D8B030D-6E8A-4147-A177-3AD203B41FA5}">
                      <a16:colId xmlns:a16="http://schemas.microsoft.com/office/drawing/2014/main" val="103648006"/>
                    </a:ext>
                  </a:extLst>
                </a:gridCol>
                <a:gridCol w="399672">
                  <a:extLst>
                    <a:ext uri="{9D8B030D-6E8A-4147-A177-3AD203B41FA5}">
                      <a16:colId xmlns:a16="http://schemas.microsoft.com/office/drawing/2014/main" val="787087545"/>
                    </a:ext>
                  </a:extLst>
                </a:gridCol>
                <a:gridCol w="526839">
                  <a:extLst>
                    <a:ext uri="{9D8B030D-6E8A-4147-A177-3AD203B41FA5}">
                      <a16:colId xmlns:a16="http://schemas.microsoft.com/office/drawing/2014/main" val="581862245"/>
                    </a:ext>
                  </a:extLst>
                </a:gridCol>
                <a:gridCol w="672174">
                  <a:extLst>
                    <a:ext uri="{9D8B030D-6E8A-4147-A177-3AD203B41FA5}">
                      <a16:colId xmlns:a16="http://schemas.microsoft.com/office/drawing/2014/main" val="2758190231"/>
                    </a:ext>
                  </a:extLst>
                </a:gridCol>
                <a:gridCol w="581341">
                  <a:extLst>
                    <a:ext uri="{9D8B030D-6E8A-4147-A177-3AD203B41FA5}">
                      <a16:colId xmlns:a16="http://schemas.microsoft.com/office/drawing/2014/main" val="181650280"/>
                    </a:ext>
                  </a:extLst>
                </a:gridCol>
                <a:gridCol w="1271682">
                  <a:extLst>
                    <a:ext uri="{9D8B030D-6E8A-4147-A177-3AD203B41FA5}">
                      <a16:colId xmlns:a16="http://schemas.microsoft.com/office/drawing/2014/main" val="965326368"/>
                    </a:ext>
                  </a:extLst>
                </a:gridCol>
              </a:tblGrid>
              <a:tr h="185202">
                <a:tc gridSpan="2">
                  <a:txBody>
                    <a:bodyPr/>
                    <a:lstStyle/>
                    <a:p>
                      <a:pPr algn="ctr" fontAlgn="b"/>
                      <a:r>
                        <a:rPr lang="en-US" sz="1000" b="1" i="0" u="none" strike="noStrike" dirty="0">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12">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796767"/>
                  </a:ext>
                </a:extLst>
              </a:tr>
              <a:tr h="555605">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Detected</a:t>
                      </a:r>
                    </a:p>
                    <a:p>
                      <a:pPr algn="ctr" fontAlgn="b"/>
                      <a:r>
                        <a:rPr lang="en-US" sz="1000" b="1" i="0" u="none" strike="noStrike" dirty="0" smtClean="0">
                          <a:solidFill>
                            <a:srgbClr val="000000"/>
                          </a:solidFill>
                          <a:effectLst/>
                          <a:latin typeface="Calibri" panose="020F0502020204030204" pitchFamily="34" charset="0"/>
                        </a:rPr>
                        <a:t>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Dur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No MAS Received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000" b="1" i="0" u="none" strike="noStrike" dirty="0" err="1">
                          <a:solidFill>
                            <a:srgbClr val="000000"/>
                          </a:solidFill>
                          <a:effectLst/>
                          <a:latin typeface="Calibri" panose="020F0502020204030204" pitchFamily="34" charset="0"/>
                        </a:rPr>
                        <a:t>Outage</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Related</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Sector</a:t>
                      </a:r>
                      <a:r>
                        <a:rPr lang="fr-FR" sz="1000" b="1" i="0" u="none" strike="noStrike" dirty="0">
                          <a:solidFill>
                            <a:srgbClr val="000000"/>
                          </a:solidFill>
                          <a:effectLst/>
                          <a:latin typeface="Calibri" panose="020F0502020204030204" pitchFamily="34" charset="0"/>
                        </a:rPr>
                        <a:t> Queue Messages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05288891"/>
                  </a:ext>
                </a:extLst>
              </a:tr>
              <a:tr h="370403">
                <a:tc rowSpan="5">
                  <a:txBody>
                    <a:bodyPr/>
                    <a:lstStyle/>
                    <a:p>
                      <a:pPr algn="ctr" fontAlgn="ctr"/>
                      <a:r>
                        <a:rPr lang="en-US" sz="1000" b="0" i="0" u="none" strike="noStrike">
                          <a:solidFill>
                            <a:srgbClr val="000000"/>
                          </a:solidFill>
                          <a:effectLst/>
                          <a:latin typeface="Calibri" panose="020F0502020204030204" pitchFamily="34" charset="0"/>
                        </a:rPr>
                        <a:t>24-Jan-20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5">
                  <a:txBody>
                    <a:bodyPr/>
                    <a:lstStyle/>
                    <a:p>
                      <a:pPr algn="ctr" fontAlgn="ctr"/>
                      <a:r>
                        <a:rPr lang="en-US" sz="1000" b="0" i="0" u="none" strike="noStrike" dirty="0">
                          <a:solidFill>
                            <a:srgbClr val="000000"/>
                          </a:solidFill>
                          <a:effectLst/>
                          <a:latin typeface="Calibri" panose="020F0502020204030204" pitchFamily="34" charset="0"/>
                        </a:rPr>
                        <a:t>FANS CRA PR - 3208-MM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39863401"/>
                  </a:ext>
                </a:extLst>
              </a:tr>
              <a:tr h="370403">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57066441"/>
                  </a:ext>
                </a:extLst>
              </a:tr>
              <a:tr h="370403">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098329"/>
                  </a:ext>
                </a:extLst>
              </a:tr>
              <a:tr h="370403">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5061199"/>
                  </a:ext>
                </a:extLst>
              </a:tr>
              <a:tr h="370403">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MTS1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14:35:02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14:45:35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56508063"/>
                  </a:ext>
                </a:extLst>
              </a:tr>
            </a:tbl>
          </a:graphicData>
        </a:graphic>
      </p:graphicFrame>
    </p:spTree>
    <p:extLst>
      <p:ext uri="{BB962C8B-B14F-4D97-AF65-F5344CB8AC3E}">
        <p14:creationId xmlns:p14="http://schemas.microsoft.com/office/powerpoint/2010/main" val="3310204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50" y="4335575"/>
            <a:ext cx="8472488" cy="609600"/>
          </a:xfrm>
        </p:spPr>
        <p:txBody>
          <a:bodyPr/>
          <a:lstStyle/>
          <a:p>
            <a:pPr algn="ctr"/>
            <a:r>
              <a:rPr lang="en-US" dirty="0" smtClean="0"/>
              <a:t>Improved monitoring capabilities for communication and surveillance network performance</a:t>
            </a:r>
            <a:endParaRPr lang="en-US" dirty="0"/>
          </a:p>
        </p:txBody>
      </p:sp>
    </p:spTree>
    <p:extLst>
      <p:ext uri="{BB962C8B-B14F-4D97-AF65-F5344CB8AC3E}">
        <p14:creationId xmlns:p14="http://schemas.microsoft.com/office/powerpoint/2010/main" val="312765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Outage Detection</a:t>
            </a:r>
            <a:endParaRPr lang="en-US" sz="3000" dirty="0"/>
          </a:p>
        </p:txBody>
      </p:sp>
      <p:sp>
        <p:nvSpPr>
          <p:cNvPr id="3" name="TextBox 2"/>
          <p:cNvSpPr txBox="1"/>
          <p:nvPr/>
        </p:nvSpPr>
        <p:spPr bwMode="auto">
          <a:xfrm>
            <a:off x="428625" y="1484556"/>
            <a:ext cx="847248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Outage detection based upon evaluation that is performed upon individual adapted paths</a:t>
            </a:r>
          </a:p>
          <a:p>
            <a:pPr marL="171450" indent="-171450">
              <a:buFont typeface="Wingdings" panose="05000000000000000000" pitchFamily="2" charset="2"/>
              <a:buChar char="Ø"/>
            </a:pPr>
            <a:endParaRPr lang="en-US" sz="1600" dirty="0" smtClean="0">
              <a:solidFill>
                <a:schemeClr val="bg2">
                  <a:lumMod val="50000"/>
                </a:schemeClr>
              </a:solidFill>
            </a:endParaRPr>
          </a:p>
          <a:p>
            <a:pPr marL="171450" indent="-171450">
              <a:buFont typeface="Wingdings" panose="05000000000000000000" pitchFamily="2" charset="2"/>
              <a:buChar char="Ø"/>
            </a:pPr>
            <a:r>
              <a:rPr lang="en-US" sz="1600" dirty="0" smtClean="0">
                <a:solidFill>
                  <a:schemeClr val="bg2">
                    <a:lumMod val="50000"/>
                  </a:schemeClr>
                </a:solidFill>
              </a:rPr>
              <a:t> </a:t>
            </a:r>
            <a:r>
              <a:rPr lang="en-US" sz="1600" dirty="0">
                <a:solidFill>
                  <a:schemeClr val="bg2">
                    <a:lumMod val="50000"/>
                  </a:schemeClr>
                </a:solidFill>
              </a:rPr>
              <a:t> </a:t>
            </a:r>
            <a:r>
              <a:rPr lang="en-US" sz="1600" dirty="0" smtClean="0">
                <a:solidFill>
                  <a:schemeClr val="bg2">
                    <a:lumMod val="50000"/>
                  </a:schemeClr>
                </a:solidFill>
              </a:rPr>
              <a:t>Adapted values will be used to determine thresholds for determining when a path is degraded</a:t>
            </a:r>
          </a:p>
          <a:p>
            <a:pPr marL="171450" indent="-171450">
              <a:buFont typeface="Wingdings" panose="05000000000000000000" pitchFamily="2" charset="2"/>
              <a:buChar char="Ø"/>
            </a:pPr>
            <a:endParaRPr lang="en-US" sz="1600" dirty="0" smtClean="0">
              <a:solidFill>
                <a:schemeClr val="bg2">
                  <a:lumMod val="50000"/>
                </a:schemeClr>
              </a:solidFill>
            </a:endParaRPr>
          </a:p>
          <a:p>
            <a:pPr marL="171450" indent="-171450">
              <a:buFont typeface="Wingdings" panose="05000000000000000000" pitchFamily="2" charset="2"/>
              <a:buChar char="Ø"/>
            </a:pPr>
            <a:r>
              <a:rPr lang="en-US" sz="1600" dirty="0" smtClean="0">
                <a:solidFill>
                  <a:schemeClr val="bg2">
                    <a:lumMod val="50000"/>
                  </a:schemeClr>
                </a:solidFill>
              </a:rPr>
              <a:t>  At least two aircraft must be impacted to declare a path degraded</a:t>
            </a:r>
          </a:p>
          <a:p>
            <a:pPr marL="171450" indent="-171450">
              <a:buFont typeface="Wingdings" panose="05000000000000000000" pitchFamily="2" charset="2"/>
              <a:buChar char="Ø"/>
            </a:pPr>
            <a:endParaRPr lang="en-US" sz="1600" dirty="0">
              <a:solidFill>
                <a:schemeClr val="bg2">
                  <a:lumMod val="50000"/>
                </a:schemeClr>
              </a:solidFill>
            </a:endParaRPr>
          </a:p>
          <a:p>
            <a:pPr marL="171450"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Recordings will be saved when a degradation is detected.  These recordings can then be used to open up problem reports when an unreported outage/degradation is detected.</a:t>
            </a:r>
            <a:endParaRPr lang="en-US" sz="1600" dirty="0">
              <a:solidFill>
                <a:schemeClr val="bg2">
                  <a:lumMod val="50000"/>
                </a:schemeClr>
              </a:solidFill>
            </a:endParaRPr>
          </a:p>
        </p:txBody>
      </p:sp>
    </p:spTree>
    <p:extLst>
      <p:ext uri="{BB962C8B-B14F-4D97-AF65-F5344CB8AC3E}">
        <p14:creationId xmlns:p14="http://schemas.microsoft.com/office/powerpoint/2010/main" val="111930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Overview</a:t>
            </a:r>
            <a:endParaRPr lang="en-US" sz="4800" dirty="0"/>
          </a:p>
        </p:txBody>
      </p:sp>
      <p:sp>
        <p:nvSpPr>
          <p:cNvPr id="3" name="Content Placeholder 2"/>
          <p:cNvSpPr>
            <a:spLocks noGrp="1"/>
          </p:cNvSpPr>
          <p:nvPr>
            <p:ph idx="1"/>
          </p:nvPr>
        </p:nvSpPr>
        <p:spPr>
          <a:xfrm>
            <a:off x="428625" y="1290918"/>
            <a:ext cx="8050213" cy="4668818"/>
          </a:xfrm>
        </p:spPr>
        <p:txBody>
          <a:bodyPr>
            <a:normAutofit fontScale="92500" lnSpcReduction="20000"/>
          </a:bodyPr>
          <a:lstStyle/>
          <a:p>
            <a:pPr>
              <a:buFont typeface="Wingdings" panose="05000000000000000000" pitchFamily="2" charset="2"/>
              <a:buChar char="Ø"/>
            </a:pPr>
            <a:r>
              <a:rPr lang="en-US" b="0" dirty="0" smtClean="0"/>
              <a:t>Reported Outages</a:t>
            </a:r>
          </a:p>
          <a:p>
            <a:pPr lvl="1">
              <a:buFont typeface="Wingdings" panose="05000000000000000000" pitchFamily="2" charset="2"/>
              <a:buChar char="Ø"/>
            </a:pPr>
            <a:r>
              <a:rPr lang="en-US" dirty="0" smtClean="0"/>
              <a:t>Accuracy and Timeliness of Notifications</a:t>
            </a:r>
          </a:p>
          <a:p>
            <a:pPr lvl="1">
              <a:buFont typeface="Wingdings" panose="05000000000000000000" pitchFamily="2" charset="2"/>
              <a:buChar char="Ø"/>
            </a:pPr>
            <a:r>
              <a:rPr lang="en-US" b="0" dirty="0" smtClean="0"/>
              <a:t>Controller Impact</a:t>
            </a:r>
          </a:p>
          <a:p>
            <a:pPr lvl="1">
              <a:buFont typeface="Wingdings" panose="05000000000000000000" pitchFamily="2" charset="2"/>
              <a:buChar char="Ø"/>
            </a:pPr>
            <a:endParaRPr lang="en-US" b="0" dirty="0" smtClean="0"/>
          </a:p>
          <a:p>
            <a:pPr>
              <a:buFont typeface="Wingdings" panose="05000000000000000000" pitchFamily="2" charset="2"/>
              <a:buChar char="Ø"/>
            </a:pPr>
            <a:r>
              <a:rPr lang="en-US" b="0" dirty="0" smtClean="0"/>
              <a:t>Detected Outages</a:t>
            </a:r>
          </a:p>
          <a:p>
            <a:pPr lvl="1">
              <a:buFont typeface="Wingdings" panose="05000000000000000000" pitchFamily="2" charset="2"/>
              <a:buChar char="Ø"/>
            </a:pPr>
            <a:r>
              <a:rPr lang="en-US" dirty="0" smtClean="0"/>
              <a:t>Controller Impact</a:t>
            </a:r>
          </a:p>
          <a:p>
            <a:pPr lvl="1">
              <a:buFont typeface="Wingdings" panose="05000000000000000000" pitchFamily="2" charset="2"/>
              <a:buChar char="Ø"/>
            </a:pPr>
            <a:endParaRPr lang="en-US" b="0" dirty="0" smtClean="0"/>
          </a:p>
          <a:p>
            <a:pPr>
              <a:buFont typeface="Wingdings" panose="05000000000000000000" pitchFamily="2" charset="2"/>
              <a:buChar char="Ø"/>
            </a:pPr>
            <a:r>
              <a:rPr lang="en-US" b="0" dirty="0" smtClean="0"/>
              <a:t>Upcoming ATOP changes to improve the handling of outages</a:t>
            </a:r>
          </a:p>
          <a:p>
            <a:pPr>
              <a:buFont typeface="Wingdings" panose="05000000000000000000" pitchFamily="2" charset="2"/>
              <a:buChar char="Ø"/>
            </a:pPr>
            <a:endParaRPr lang="en-US" b="0" dirty="0"/>
          </a:p>
          <a:p>
            <a:pPr>
              <a:buFont typeface="Wingdings" panose="05000000000000000000" pitchFamily="2" charset="2"/>
              <a:buChar char="Ø"/>
            </a:pPr>
            <a:r>
              <a:rPr lang="en-US" b="0" dirty="0"/>
              <a:t>Network Outage Detection and Reporting(NODAR) Project Team</a:t>
            </a:r>
            <a:endParaRPr lang="en-US" b="0" dirty="0" smtClean="0"/>
          </a:p>
          <a:p>
            <a:endParaRPr lang="en-US" b="0" dirty="0" smtClean="0"/>
          </a:p>
          <a:p>
            <a:endParaRPr lang="en-US" dirty="0"/>
          </a:p>
        </p:txBody>
      </p:sp>
    </p:spTree>
    <p:extLst>
      <p:ext uri="{BB962C8B-B14F-4D97-AF65-F5344CB8AC3E}">
        <p14:creationId xmlns:p14="http://schemas.microsoft.com/office/powerpoint/2010/main" val="2959212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Air Traffic Improvements</a:t>
            </a:r>
            <a:endParaRPr lang="en-US" sz="3000" dirty="0"/>
          </a:p>
        </p:txBody>
      </p:sp>
      <p:sp>
        <p:nvSpPr>
          <p:cNvPr id="3" name="TextBox 2"/>
          <p:cNvSpPr txBox="1"/>
          <p:nvPr/>
        </p:nvSpPr>
        <p:spPr bwMode="auto">
          <a:xfrm>
            <a:off x="428625" y="1215614"/>
            <a:ext cx="81344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A visual indication will be displayed to a controller when an aircraft operating over a degraded path is encountering delayed messages </a:t>
            </a:r>
          </a:p>
          <a:p>
            <a:pPr marL="171450" indent="-171450">
              <a:buFont typeface="Wingdings" panose="05000000000000000000" pitchFamily="2" charset="2"/>
              <a:buChar char="Ø"/>
            </a:pPr>
            <a:endParaRPr lang="en-US" sz="1600" dirty="0" smtClean="0">
              <a:solidFill>
                <a:schemeClr val="bg2">
                  <a:lumMod val="50000"/>
                </a:schemeClr>
              </a:solidFill>
            </a:endParaRPr>
          </a:p>
          <a:p>
            <a:pPr marL="171450" indent="-171450">
              <a:buFont typeface="Wingdings" panose="05000000000000000000" pitchFamily="2" charset="2"/>
              <a:buChar char="Ø"/>
            </a:pPr>
            <a:r>
              <a:rPr lang="en-US" sz="1600" dirty="0" smtClean="0">
                <a:solidFill>
                  <a:schemeClr val="bg2">
                    <a:lumMod val="50000"/>
                  </a:schemeClr>
                </a:solidFill>
              </a:rPr>
              <a:t>  Suppression of Outage Related Sector Queue Messages during an outage/degradation.</a:t>
            </a:r>
          </a:p>
          <a:p>
            <a:pPr marL="628650" lvl="1"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No Link delivery confirmation</a:t>
            </a:r>
          </a:p>
          <a:p>
            <a:pPr marL="628650" lvl="1"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Contract request timed out</a:t>
            </a:r>
          </a:p>
          <a:p>
            <a:pPr marL="628650" lvl="1"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ADS Report Overdue</a:t>
            </a:r>
          </a:p>
          <a:p>
            <a:pPr marL="628650" lvl="1" indent="-171450">
              <a:buFont typeface="Wingdings" panose="05000000000000000000" pitchFamily="2" charset="2"/>
              <a:buChar char="Ø"/>
            </a:pPr>
            <a:r>
              <a:rPr lang="en-US" sz="1600" dirty="0">
                <a:solidFill>
                  <a:schemeClr val="bg2">
                    <a:lumMod val="50000"/>
                  </a:schemeClr>
                </a:solidFill>
              </a:rPr>
              <a:t> </a:t>
            </a:r>
            <a:r>
              <a:rPr lang="en-US" sz="1600" dirty="0" smtClean="0">
                <a:solidFill>
                  <a:schemeClr val="bg2">
                    <a:lumMod val="50000"/>
                  </a:schemeClr>
                </a:solidFill>
              </a:rPr>
              <a:t> SVC messages reporting  - “UNABLE TO PROCESS – MESSAGE TOO OLD</a:t>
            </a:r>
          </a:p>
          <a:p>
            <a:pPr marL="171450" indent="-171450">
              <a:buFont typeface="Wingdings" panose="05000000000000000000" pitchFamily="2" charset="2"/>
              <a:buChar char="Ø"/>
            </a:pPr>
            <a:endParaRPr lang="en-US" sz="1600" dirty="0" smtClean="0">
              <a:solidFill>
                <a:schemeClr val="bg2">
                  <a:lumMod val="50000"/>
                </a:schemeClr>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83425" y="4192270"/>
            <a:ext cx="2060575" cy="2665730"/>
          </a:xfrm>
          <a:prstGeom prst="rect">
            <a:avLst/>
          </a:prstGeom>
          <a:noFill/>
        </p:spPr>
      </p:pic>
    </p:spTree>
    <p:extLst>
      <p:ext uri="{BB962C8B-B14F-4D97-AF65-F5344CB8AC3E}">
        <p14:creationId xmlns:p14="http://schemas.microsoft.com/office/powerpoint/2010/main" val="311940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Tech Ops Improvements</a:t>
            </a:r>
            <a:endParaRPr lang="en-US" sz="3000" dirty="0"/>
          </a:p>
        </p:txBody>
      </p:sp>
      <p:sp>
        <p:nvSpPr>
          <p:cNvPr id="3" name="TextBox 2"/>
          <p:cNvSpPr txBox="1"/>
          <p:nvPr/>
        </p:nvSpPr>
        <p:spPr bwMode="auto">
          <a:xfrm>
            <a:off x="428625" y="1312433"/>
            <a:ext cx="8472488"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285750" indent="-285750">
              <a:buFont typeface="Wingdings" panose="05000000000000000000" pitchFamily="2" charset="2"/>
              <a:buChar char="Ø"/>
            </a:pPr>
            <a:r>
              <a:rPr lang="en-US" sz="1600" dirty="0" smtClean="0"/>
              <a:t>Ability to view/monitor </a:t>
            </a:r>
            <a:r>
              <a:rPr lang="en-US" sz="1600" dirty="0"/>
              <a:t>the status of a </a:t>
            </a:r>
            <a:r>
              <a:rPr lang="en-US" sz="1600" dirty="0" smtClean="0"/>
              <a:t>ground station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Ability </a:t>
            </a:r>
            <a:r>
              <a:rPr lang="en-US" sz="1600" dirty="0" smtClean="0"/>
              <a:t>to identify </a:t>
            </a:r>
            <a:r>
              <a:rPr lang="en-US" sz="1600" dirty="0"/>
              <a:t>if a degradation is </a:t>
            </a:r>
            <a:r>
              <a:rPr lang="en-US" sz="1600" dirty="0" smtClean="0"/>
              <a:t>ground station </a:t>
            </a:r>
            <a:r>
              <a:rPr lang="en-US" sz="1600" dirty="0"/>
              <a:t>specific or potentially linked to a </a:t>
            </a:r>
            <a:r>
              <a:rPr lang="en-US" sz="1600" dirty="0" smtClean="0"/>
              <a:t>SSP/DSP</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Ability to view/monitor network traffic of </a:t>
            </a:r>
            <a:r>
              <a:rPr lang="en-US" sz="1600" dirty="0" smtClean="0"/>
              <a:t>messages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Ability to view/monitor flights actively sending messages through a </a:t>
            </a:r>
            <a:r>
              <a:rPr lang="en-US" sz="1600" dirty="0" smtClean="0"/>
              <a:t>ground station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Ability to view/monitor flights that are receiving delayed messages</a:t>
            </a:r>
            <a:r>
              <a:rPr lang="en-US" sz="1600" dirty="0" smtClean="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Ability to view/monitor impacts to controlling </a:t>
            </a:r>
            <a:r>
              <a:rPr lang="en-US" sz="1600" dirty="0" smtClean="0"/>
              <a:t>sectors </a:t>
            </a:r>
            <a:endParaRPr lang="en-US" sz="1600" dirty="0"/>
          </a:p>
        </p:txBody>
      </p:sp>
    </p:spTree>
    <p:extLst>
      <p:ext uri="{BB962C8B-B14F-4D97-AF65-F5344CB8AC3E}">
        <p14:creationId xmlns:p14="http://schemas.microsoft.com/office/powerpoint/2010/main" val="295300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64" y="4712093"/>
            <a:ext cx="8472488" cy="609600"/>
          </a:xfrm>
        </p:spPr>
        <p:txBody>
          <a:bodyPr/>
          <a:lstStyle/>
          <a:p>
            <a:pPr algn="ctr"/>
            <a:r>
              <a:rPr lang="en-US" dirty="0" smtClean="0"/>
              <a:t>Network Outage Detection and Reporting(NODAR) Project Team</a:t>
            </a:r>
            <a:endParaRPr lang="en-US" dirty="0"/>
          </a:p>
        </p:txBody>
      </p:sp>
    </p:spTree>
    <p:extLst>
      <p:ext uri="{BB962C8B-B14F-4D97-AF65-F5344CB8AC3E}">
        <p14:creationId xmlns:p14="http://schemas.microsoft.com/office/powerpoint/2010/main" val="263950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4" y="251369"/>
            <a:ext cx="8472488" cy="609600"/>
          </a:xfrm>
        </p:spPr>
        <p:txBody>
          <a:bodyPr/>
          <a:lstStyle/>
          <a:p>
            <a:r>
              <a:rPr lang="en-US" sz="2800" dirty="0" smtClean="0"/>
              <a:t>Network Outage Detection and Reporting (NODAR) Project Team</a:t>
            </a:r>
            <a:endParaRPr lang="en-US" sz="2800" dirty="0"/>
          </a:p>
        </p:txBody>
      </p:sp>
      <p:graphicFrame>
        <p:nvGraphicFramePr>
          <p:cNvPr id="4" name="Content Placeholder 3"/>
          <p:cNvGraphicFramePr>
            <a:graphicFrameLocks noGrp="1"/>
          </p:cNvGraphicFramePr>
          <p:nvPr>
            <p:ph idx="1"/>
            <p:extLst/>
          </p:nvPr>
        </p:nvGraphicFramePr>
        <p:xfrm>
          <a:off x="100010" y="1088909"/>
          <a:ext cx="8943976" cy="5071315"/>
        </p:xfrm>
        <a:graphic>
          <a:graphicData uri="http://schemas.openxmlformats.org/drawingml/2006/table">
            <a:tbl>
              <a:tblPr firstRow="1" bandRow="1">
                <a:tableStyleId>{68D230F3-CF80-4859-8CE7-A43EE81993B5}</a:tableStyleId>
              </a:tblPr>
              <a:tblGrid>
                <a:gridCol w="1800228">
                  <a:extLst>
                    <a:ext uri="{9D8B030D-6E8A-4147-A177-3AD203B41FA5}">
                      <a16:colId xmlns:a16="http://schemas.microsoft.com/office/drawing/2014/main" val="192252907"/>
                    </a:ext>
                  </a:extLst>
                </a:gridCol>
                <a:gridCol w="7143748">
                  <a:extLst>
                    <a:ext uri="{9D8B030D-6E8A-4147-A177-3AD203B41FA5}">
                      <a16:colId xmlns:a16="http://schemas.microsoft.com/office/drawing/2014/main" val="3448755583"/>
                    </a:ext>
                  </a:extLst>
                </a:gridCol>
              </a:tblGrid>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a:effectLst/>
                          <a:latin typeface="Calibri" panose="020F0502020204030204" pitchFamily="34" charset="0"/>
                          <a:cs typeface="Calibri" panose="020F0502020204030204" pitchFamily="34" charset="0"/>
                        </a:rPr>
                        <a:t>Project Title</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100">
                          <a:effectLst/>
                          <a:latin typeface="Calibri" panose="020F0502020204030204" pitchFamily="34" charset="0"/>
                          <a:cs typeface="Calibri" panose="020F0502020204030204" pitchFamily="34" charset="0"/>
                        </a:rPr>
                        <a:t>NAT Network Outage Detection and Reporting (NODAR)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2661207651"/>
                  </a:ext>
                </a:extLst>
              </a:tr>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Parent Group</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NAT TIG</a:t>
                      </a:r>
                      <a:endPar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2932976083"/>
                  </a:ext>
                </a:extLst>
              </a:tr>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dirty="0">
                          <a:effectLst/>
                          <a:latin typeface="Calibri" panose="020F0502020204030204" pitchFamily="34" charset="0"/>
                          <a:cs typeface="Calibri" panose="020F0502020204030204" pitchFamily="34" charset="0"/>
                        </a:rPr>
                        <a:t>Project Supervisory body</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NAT TIG</a:t>
                      </a:r>
                      <a:endPar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3941407691"/>
                  </a:ext>
                </a:extLst>
              </a:tr>
              <a:tr h="427914">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Project Period</a:t>
                      </a:r>
                      <a:endParaRPr lang="en-US" sz="1200" b="1">
                        <a:effectLst/>
                        <a:latin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April 2018 – March 2019</a:t>
                      </a:r>
                      <a:endPar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475974644"/>
                  </a:ext>
                </a:extLst>
              </a:tr>
              <a:tr h="865916">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Project Objective</a:t>
                      </a:r>
                      <a:endParaRPr lang="en-US" sz="1200" b="1">
                        <a:effectLst/>
                        <a:latin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CA" sz="1200" b="0" dirty="0">
                          <a:solidFill>
                            <a:schemeClr val="tx1"/>
                          </a:solidFill>
                          <a:effectLst/>
                          <a:latin typeface="Calibri" panose="020F0502020204030204" pitchFamily="34" charset="0"/>
                          <a:cs typeface="Calibri" panose="020F0502020204030204" pitchFamily="34" charset="0"/>
                        </a:rPr>
                        <a:t>To improve the detection and reporting related to outages at the communication service provider (CSP) and satellite service provider (SSP) system levels, in order to minimize the impacts of outages on the safety and efficiency of the application of performance-based separation standards, and ultimately improve the network availability.</a:t>
                      </a:r>
                      <a:endPar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141308970"/>
                  </a:ext>
                </a:extLst>
              </a:tr>
              <a:tr h="709460">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Project Outcomes:</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An action plan with defined methods to:</a:t>
                      </a:r>
                    </a:p>
                    <a:p>
                      <a:pPr marL="342900" marR="0" lvl="0" indent="-342900">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better detect outage conditions within the CSP and SSP systems, and</a:t>
                      </a:r>
                    </a:p>
                    <a:p>
                      <a:pPr marL="342900" marR="0" lvl="0" indent="-342900">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report in a more standardized and constructive manner to the air navigation service providers (ANSPs) and operators during outage situations.</a:t>
                      </a:r>
                    </a:p>
                  </a:txBody>
                  <a:tcPr marL="23787" marR="23787" marT="23787" marB="23787"/>
                </a:tc>
                <a:extLst>
                  <a:ext uri="{0D108BD9-81ED-4DB2-BD59-A6C34878D82A}">
                    <a16:rowId xmlns:a16="http://schemas.microsoft.com/office/drawing/2014/main" val="3734896083"/>
                  </a:ext>
                </a:extLst>
              </a:tr>
              <a:tr h="427914">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Membership</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NAT TIG, Inmarsat, Iridium, ARINC, SITA</a:t>
                      </a:r>
                      <a:endParaRPr lang="en-US" sz="1200" b="0" dirty="0">
                        <a:solidFill>
                          <a:schemeClr val="tx1"/>
                        </a:solidFill>
                        <a:effectLst/>
                        <a:latin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Note: Other subject matter experts may also participate, as deemed appropriate by the Project Team.</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3557446706"/>
                  </a:ext>
                </a:extLst>
              </a:tr>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Coordination Requirements</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NAT TIG, NAT POG, NAT CMA, NAT DLMA </a:t>
                      </a:r>
                      <a:endPar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41138900"/>
                  </a:ext>
                </a:extLst>
              </a:tr>
              <a:tr h="115590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Project High level Tasks</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0" dirty="0">
                          <a:solidFill>
                            <a:schemeClr val="tx1"/>
                          </a:solidFill>
                          <a:effectLst/>
                          <a:latin typeface="Calibri" panose="020F0502020204030204" pitchFamily="34" charset="0"/>
                          <a:cs typeface="Calibri" panose="020F0502020204030204" pitchFamily="34" charset="0"/>
                        </a:rPr>
                        <a:t>Review existing processes for detection and reporting of outages.</a:t>
                      </a:r>
                    </a:p>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b="0" dirty="0">
                          <a:solidFill>
                            <a:schemeClr val="tx1"/>
                          </a:solidFill>
                          <a:effectLst/>
                          <a:latin typeface="Calibri" panose="020F0502020204030204" pitchFamily="34" charset="0"/>
                          <a:cs typeface="Calibri" panose="020F0502020204030204" pitchFamily="34" charset="0"/>
                        </a:rPr>
                        <a:t>Identify known causes for outages in the CSP/SSP sub-systems and CSP/SSP, CSP/ANSP interfaces.</a:t>
                      </a:r>
                    </a:p>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Identify ways to improve detection and related feasibility.</a:t>
                      </a:r>
                    </a:p>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Identify ways to standardize and improve notifications provided to ANSPs and operators during outage conditions.</a:t>
                      </a:r>
                    </a:p>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Identify potential documentation that may require amendments to reflect results of this project team. </a:t>
                      </a:r>
                    </a:p>
                    <a:p>
                      <a:pPr marL="342900" marR="0" lvl="0" indent="-342900" algn="just">
                        <a:spcBef>
                          <a:spcPts val="0"/>
                        </a:spcBef>
                        <a:spcAft>
                          <a:spcPts val="0"/>
                        </a:spcAft>
                        <a:buFont typeface="+mj-lt"/>
                        <a:buAutoNum type="arabicPeriod"/>
                        <a:tabLst>
                          <a:tab pos="32004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Report to NAT TIG/7.</a:t>
                      </a:r>
                    </a:p>
                  </a:txBody>
                  <a:tcPr marL="23787" marR="23787" marT="23787" marB="23787"/>
                </a:tc>
                <a:extLst>
                  <a:ext uri="{0D108BD9-81ED-4DB2-BD59-A6C34878D82A}">
                    <a16:rowId xmlns:a16="http://schemas.microsoft.com/office/drawing/2014/main" val="946748687"/>
                  </a:ext>
                </a:extLst>
              </a:tr>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a:effectLst/>
                          <a:latin typeface="Calibri" panose="020F0502020204030204" pitchFamily="34" charset="0"/>
                          <a:cs typeface="Calibri" panose="020F0502020204030204" pitchFamily="34" charset="0"/>
                        </a:rPr>
                        <a:t>Project Lead</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a:solidFill>
                            <a:schemeClr val="tx1"/>
                          </a:solidFill>
                          <a:effectLst/>
                          <a:latin typeface="Calibri" panose="020F0502020204030204" pitchFamily="34" charset="0"/>
                          <a:cs typeface="Calibri" panose="020F0502020204030204" pitchFamily="34" charset="0"/>
                        </a:rPr>
                        <a:t>Theresa Brewer, United States</a:t>
                      </a:r>
                      <a:endPar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2303418531"/>
                  </a:ext>
                </a:extLst>
              </a:tr>
              <a:tr h="237457">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1" dirty="0">
                          <a:effectLst/>
                          <a:latin typeface="Calibri" panose="020F0502020204030204" pitchFamily="34" charset="0"/>
                          <a:cs typeface="Calibri" panose="020F0502020204030204" pitchFamily="34" charset="0"/>
                        </a:rPr>
                        <a:t>Project Secretariat Support</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tc>
                  <a:txBody>
                    <a:bodyPr/>
                    <a:lstStyle/>
                    <a:p>
                      <a:pPr marL="0" marR="0" algn="just">
                        <a:lnSpc>
                          <a:spcPct val="11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dirty="0">
                          <a:solidFill>
                            <a:schemeClr val="tx1"/>
                          </a:solidFill>
                          <a:effectLst/>
                          <a:latin typeface="Calibri" panose="020F0502020204030204" pitchFamily="34" charset="0"/>
                          <a:cs typeface="Calibri" panose="020F0502020204030204" pitchFamily="34" charset="0"/>
                        </a:rPr>
                        <a:t>ICAO EUR/NAT Office</a:t>
                      </a:r>
                      <a:endPar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3787" marR="23787" marT="23787" marB="23787"/>
                </a:tc>
                <a:extLst>
                  <a:ext uri="{0D108BD9-81ED-4DB2-BD59-A6C34878D82A}">
                    <a16:rowId xmlns:a16="http://schemas.microsoft.com/office/drawing/2014/main" val="2109888411"/>
                  </a:ext>
                </a:extLst>
              </a:tr>
            </a:tbl>
          </a:graphicData>
        </a:graphic>
      </p:graphicFrame>
    </p:spTree>
    <p:extLst>
      <p:ext uri="{BB962C8B-B14F-4D97-AF65-F5344CB8AC3E}">
        <p14:creationId xmlns:p14="http://schemas.microsoft.com/office/powerpoint/2010/main" val="3615623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working on…</a:t>
            </a:r>
            <a:endParaRPr lang="en-US" dirty="0"/>
          </a:p>
        </p:txBody>
      </p:sp>
      <p:sp>
        <p:nvSpPr>
          <p:cNvPr id="3" name="Content Placeholder 2"/>
          <p:cNvSpPr>
            <a:spLocks noGrp="1"/>
          </p:cNvSpPr>
          <p:nvPr>
            <p:ph idx="1"/>
          </p:nvPr>
        </p:nvSpPr>
        <p:spPr>
          <a:xfrm>
            <a:off x="276447" y="1210962"/>
            <a:ext cx="8739961" cy="4924023"/>
          </a:xfrm>
        </p:spPr>
        <p:txBody>
          <a:bodyPr>
            <a:normAutofit/>
          </a:bodyPr>
          <a:lstStyle/>
          <a:p>
            <a:pPr>
              <a:lnSpc>
                <a:spcPct val="120000"/>
              </a:lnSpc>
            </a:pPr>
            <a:r>
              <a:rPr lang="en-GB" b="0" dirty="0" smtClean="0"/>
              <a:t>Getting a list </a:t>
            </a:r>
            <a:r>
              <a:rPr lang="en-GB" b="0" dirty="0"/>
              <a:t>of services with </a:t>
            </a:r>
            <a:r>
              <a:rPr lang="en-GB" b="0" dirty="0" smtClean="0"/>
              <a:t>standard, clear nomenclature </a:t>
            </a:r>
            <a:r>
              <a:rPr lang="en-US" b="0" dirty="0" smtClean="0"/>
              <a:t>agreed between CSPs and SSPs</a:t>
            </a:r>
          </a:p>
          <a:p>
            <a:pPr>
              <a:lnSpc>
                <a:spcPct val="120000"/>
              </a:lnSpc>
            </a:pPr>
            <a:r>
              <a:rPr lang="en-GB" b="0" dirty="0"/>
              <a:t>E</a:t>
            </a:r>
            <a:r>
              <a:rPr lang="en-GB" b="0" dirty="0" smtClean="0"/>
              <a:t>stablishing an agreed template for </a:t>
            </a:r>
            <a:r>
              <a:rPr lang="en-GB" b="0" dirty="0"/>
              <a:t>email notification </a:t>
            </a:r>
            <a:r>
              <a:rPr lang="en-GB" b="0" dirty="0" smtClean="0"/>
              <a:t>to </a:t>
            </a:r>
            <a:r>
              <a:rPr lang="en-GB" b="0" dirty="0"/>
              <a:t>be used by all CSPs when reporting to </a:t>
            </a:r>
            <a:r>
              <a:rPr lang="en-GB" b="0" dirty="0" smtClean="0"/>
              <a:t>ATSPs</a:t>
            </a:r>
          </a:p>
          <a:p>
            <a:pPr>
              <a:lnSpc>
                <a:spcPct val="120000"/>
              </a:lnSpc>
            </a:pPr>
            <a:r>
              <a:rPr lang="en-GB" b="0" dirty="0"/>
              <a:t>O</a:t>
            </a:r>
            <a:r>
              <a:rPr lang="en-GB" b="0" dirty="0" smtClean="0"/>
              <a:t>btaining information from CSPs as to what it will take to implement changes based on the agreements, and when they would be able to implement</a:t>
            </a:r>
          </a:p>
          <a:p>
            <a:pPr lvl="1">
              <a:lnSpc>
                <a:spcPct val="120000"/>
              </a:lnSpc>
            </a:pPr>
            <a:endParaRPr lang="en-US" b="0" dirty="0"/>
          </a:p>
        </p:txBody>
      </p:sp>
    </p:spTree>
    <p:extLst>
      <p:ext uri="{BB962C8B-B14F-4D97-AF65-F5344CB8AC3E}">
        <p14:creationId xmlns:p14="http://schemas.microsoft.com/office/powerpoint/2010/main" val="73537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86149831"/>
              </p:ext>
            </p:extLst>
          </p:nvPr>
        </p:nvGraphicFramePr>
        <p:xfrm>
          <a:off x="0" y="16349"/>
          <a:ext cx="9144001" cy="6841651"/>
        </p:xfrm>
        <a:graphic>
          <a:graphicData uri="http://schemas.openxmlformats.org/drawingml/2006/table">
            <a:tbl>
              <a:tblPr firstRow="1" firstCol="1" bandRow="1"/>
              <a:tblGrid>
                <a:gridCol w="997528">
                  <a:extLst>
                    <a:ext uri="{9D8B030D-6E8A-4147-A177-3AD203B41FA5}">
                      <a16:colId xmlns:a16="http://schemas.microsoft.com/office/drawing/2014/main" val="3642091639"/>
                    </a:ext>
                  </a:extLst>
                </a:gridCol>
                <a:gridCol w="905700">
                  <a:extLst>
                    <a:ext uri="{9D8B030D-6E8A-4147-A177-3AD203B41FA5}">
                      <a16:colId xmlns:a16="http://schemas.microsoft.com/office/drawing/2014/main" val="2127119782"/>
                    </a:ext>
                  </a:extLst>
                </a:gridCol>
                <a:gridCol w="1648046">
                  <a:extLst>
                    <a:ext uri="{9D8B030D-6E8A-4147-A177-3AD203B41FA5}">
                      <a16:colId xmlns:a16="http://schemas.microsoft.com/office/drawing/2014/main" val="1793532090"/>
                    </a:ext>
                  </a:extLst>
                </a:gridCol>
                <a:gridCol w="2773325">
                  <a:extLst>
                    <a:ext uri="{9D8B030D-6E8A-4147-A177-3AD203B41FA5}">
                      <a16:colId xmlns:a16="http://schemas.microsoft.com/office/drawing/2014/main" val="3397130149"/>
                    </a:ext>
                  </a:extLst>
                </a:gridCol>
                <a:gridCol w="1409701">
                  <a:extLst>
                    <a:ext uri="{9D8B030D-6E8A-4147-A177-3AD203B41FA5}">
                      <a16:colId xmlns:a16="http://schemas.microsoft.com/office/drawing/2014/main" val="2711496080"/>
                    </a:ext>
                  </a:extLst>
                </a:gridCol>
                <a:gridCol w="1409701">
                  <a:extLst>
                    <a:ext uri="{9D8B030D-6E8A-4147-A177-3AD203B41FA5}">
                      <a16:colId xmlns:a16="http://schemas.microsoft.com/office/drawing/2014/main" val="1298668416"/>
                    </a:ext>
                  </a:extLst>
                </a:gridCol>
              </a:tblGrid>
              <a:tr h="7993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Satellite Service Provider (SSP)</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Satellite</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Service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Ground Station Location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ARINC ACARS </a:t>
                      </a:r>
                      <a:r>
                        <a:rPr lang="en-US" sz="1200" dirty="0" smtClean="0">
                          <a:effectLst/>
                          <a:latin typeface="Calibri" panose="020F0502020204030204" pitchFamily="34" charset="0"/>
                          <a:cs typeface="Calibri" panose="020F0502020204030204" pitchFamily="34" charset="0"/>
                        </a:rPr>
                        <a:t>Identifiers</a:t>
                      </a:r>
                      <a:endParaRPr lang="en-US" sz="1200"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SITA ACARS </a:t>
                      </a:r>
                      <a:r>
                        <a:rPr lang="en-US" sz="1200" dirty="0" smtClean="0">
                          <a:effectLst/>
                          <a:latin typeface="Calibri" panose="020F0502020204030204" pitchFamily="34" charset="0"/>
                          <a:cs typeface="Calibri" panose="020F0502020204030204" pitchFamily="34" charset="0"/>
                        </a:rPr>
                        <a:t>Identifiers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72977763"/>
                  </a:ext>
                </a:extLst>
              </a:tr>
              <a:tr h="46007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Iridium</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All</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Short Burst Data</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Tempe, Arizona, US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None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IG1 - 2</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IGW1 - 8</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47138020"/>
                  </a:ext>
                </a:extLst>
              </a:tr>
              <a:tr h="295299">
                <a:tc rowSpan="1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Inmarsat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AORE</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(3F5 at 54°W)</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err="1" smtClean="0">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a:t>
                      </a:r>
                      <a:r>
                        <a:rPr lang="en-US" sz="1200" dirty="0" smtClean="0">
                          <a:effectLst/>
                          <a:latin typeface="Calibri" panose="020F0502020204030204" pitchFamily="34" charset="0"/>
                          <a:cs typeface="Calibri" panose="020F0502020204030204" pitchFamily="34" charset="0"/>
                        </a:rPr>
                        <a:t>Netherlands</a:t>
                      </a:r>
                      <a:endParaRPr lang="en-US" sz="1200" dirty="0">
                        <a:effectLst/>
                        <a:latin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XXN - 15</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AOE6 - 14</a:t>
                      </a:r>
                      <a:endParaRPr lang="en-US" sz="1200" b="1" u="sng" dirty="0">
                        <a:effectLst/>
                        <a:latin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54344715"/>
                  </a:ext>
                </a:extLst>
              </a:tr>
              <a:tr h="375838">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Swift </a:t>
                      </a:r>
                      <a:r>
                        <a:rPr lang="en-US" sz="1200" dirty="0" smtClean="0">
                          <a:effectLst/>
                          <a:latin typeface="Calibri" panose="020F0502020204030204" pitchFamily="34" charset="0"/>
                          <a:cs typeface="Calibri" panose="020F0502020204030204" pitchFamily="34" charset="0"/>
                        </a:rPr>
                        <a:t>Broadband-Safety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N/A</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N/A</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N/A</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483328190"/>
                  </a:ext>
                </a:extLst>
              </a:tr>
              <a:tr h="460070">
                <a:tc vMerge="1">
                  <a:txBody>
                    <a:bodyPr/>
                    <a:lstStyle/>
                    <a:p>
                      <a:endParaRPr lang="en-US"/>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EMEA</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(AF1 at 25°E)</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 over I-4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Fucino</a:t>
                      </a:r>
                      <a:r>
                        <a:rPr lang="en-US" sz="1200" dirty="0">
                          <a:effectLst/>
                          <a:latin typeface="Calibri" panose="020F0502020204030204" pitchFamily="34" charset="0"/>
                          <a:cs typeface="Calibri" panose="020F0502020204030204" pitchFamily="34" charset="0"/>
                        </a:rPr>
                        <a:t>, Italy</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Netherlands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XXF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EUA1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04915735"/>
                  </a:ext>
                </a:extLst>
              </a:tr>
              <a:tr h="428825">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 over I-4 (virtual </a:t>
                      </a:r>
                      <a:r>
                        <a:rPr lang="en-US" sz="1200" dirty="0" smtClean="0">
                          <a:effectLst/>
                          <a:latin typeface="Calibri" panose="020F0502020204030204" pitchFamily="34" charset="0"/>
                          <a:cs typeface="Calibri" panose="020F0502020204030204" pitchFamily="34" charset="0"/>
                        </a:rPr>
                        <a:t>I-3 IOR)</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err="1" smtClean="0">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a:t>
                      </a:r>
                      <a:r>
                        <a:rPr lang="en-US" sz="1200" dirty="0" smtClean="0">
                          <a:effectLst/>
                          <a:latin typeface="Calibri" panose="020F0502020204030204" pitchFamily="34" charset="0"/>
                          <a:cs typeface="Calibri" panose="020F0502020204030204" pitchFamily="34" charset="0"/>
                        </a:rPr>
                        <a:t>Netherlands</a:t>
                      </a:r>
                      <a:endParaRPr lang="en-US" sz="1200" dirty="0">
                        <a:effectLst/>
                        <a:latin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XXI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EUA2</a:t>
                      </a:r>
                      <a:endParaRPr lang="en-US" sz="1200" dirty="0">
                        <a:effectLst/>
                        <a:latin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79208913"/>
                  </a:ext>
                </a:extLst>
              </a:tr>
              <a:tr h="46007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Swift </a:t>
                      </a:r>
                      <a:r>
                        <a:rPr lang="en-US" sz="1200" dirty="0" smtClean="0">
                          <a:effectLst/>
                          <a:latin typeface="Calibri" panose="020F0502020204030204" pitchFamily="34" charset="0"/>
                          <a:cs typeface="Calibri" panose="020F0502020204030204" pitchFamily="34" charset="0"/>
                        </a:rPr>
                        <a:t>Broadband-Safety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Netherlands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Fucino</a:t>
                      </a:r>
                      <a:r>
                        <a:rPr lang="en-US" sz="1200" dirty="0">
                          <a:effectLst/>
                          <a:latin typeface="Calibri" panose="020F0502020204030204" pitchFamily="34" charset="0"/>
                          <a:cs typeface="Calibri" panose="020F0502020204030204" pitchFamily="34" charset="0"/>
                        </a:rPr>
                        <a:t>, Italy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XXB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EUA9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68316330"/>
                  </a:ext>
                </a:extLst>
              </a:tr>
              <a:tr h="460070">
                <a:tc vMerge="1">
                  <a:txBody>
                    <a:bodyPr/>
                    <a:lstStyle/>
                    <a:p>
                      <a:endParaRPr lang="en-US"/>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APAC</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(4F1 at 143.5°E)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1000"/>
                        </a:spcAft>
                      </a:pPr>
                      <a:r>
                        <a:rPr lang="en-US" sz="1200">
                          <a:effectLst/>
                          <a:latin typeface="Calibri" panose="020F0502020204030204" pitchFamily="34" charset="0"/>
                          <a:cs typeface="Calibri" panose="020F0502020204030204" pitchFamily="34" charset="0"/>
                        </a:rPr>
                        <a:t>Classic Aero over I-4</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Paumalu</a:t>
                      </a:r>
                      <a:r>
                        <a:rPr lang="en-US" sz="1200" dirty="0">
                          <a:effectLst/>
                          <a:latin typeface="Calibri" panose="020F0502020204030204" pitchFamily="34" charset="0"/>
                          <a:cs typeface="Calibri" panose="020F0502020204030204" pitchFamily="34" charset="0"/>
                        </a:rPr>
                        <a:t>, Hawaii, US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Auckland, New Zealand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XXA - 4</a:t>
                      </a:r>
                      <a:endParaRPr lang="en-US" sz="1200" b="1" u="sng"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APK1 -1</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759639293"/>
                  </a:ext>
                </a:extLst>
              </a:tr>
              <a:tr h="428825">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 over I-4 (virtual </a:t>
                      </a:r>
                      <a:r>
                        <a:rPr lang="en-US" sz="1200" dirty="0" smtClean="0">
                          <a:effectLst/>
                          <a:latin typeface="Calibri" panose="020F0502020204030204" pitchFamily="34" charset="0"/>
                          <a:cs typeface="Calibri" panose="020F0502020204030204" pitchFamily="34" charset="0"/>
                        </a:rPr>
                        <a:t>I-3 POR)</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Perth, </a:t>
                      </a:r>
                      <a:r>
                        <a:rPr lang="en-US" sz="1200" dirty="0" smtClean="0">
                          <a:effectLst/>
                          <a:latin typeface="Calibri" panose="020F0502020204030204" pitchFamily="34" charset="0"/>
                          <a:cs typeface="Calibri" panose="020F0502020204030204" pitchFamily="34" charset="0"/>
                        </a:rPr>
                        <a:t>Australia</a:t>
                      </a:r>
                      <a:endParaRPr lang="en-US" sz="1200" dirty="0">
                        <a:effectLst/>
                        <a:latin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XXP - 7</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APK2 - 10</a:t>
                      </a:r>
                      <a:endParaRPr lang="en-US" sz="1200" b="1" u="sng" dirty="0">
                        <a:effectLst/>
                        <a:latin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220326308"/>
                  </a:ext>
                </a:extLst>
              </a:tr>
              <a:tr h="46007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Swift Broadband-Safety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Paumalu</a:t>
                      </a:r>
                      <a:r>
                        <a:rPr lang="en-US" sz="1200" dirty="0">
                          <a:effectLst/>
                          <a:latin typeface="Calibri" panose="020F0502020204030204" pitchFamily="34" charset="0"/>
                          <a:cs typeface="Calibri" panose="020F0502020204030204" pitchFamily="34" charset="0"/>
                        </a:rPr>
                        <a:t>, Hawaii, US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Auckland, New Zealand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XXS -16</a:t>
                      </a:r>
                      <a:endParaRPr lang="en-US" sz="1200" b="1" u="sng"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200" dirty="0" smtClean="0">
                          <a:effectLst/>
                          <a:latin typeface="Calibri" panose="020F0502020204030204" pitchFamily="34" charset="0"/>
                          <a:cs typeface="Calibri" panose="020F0502020204030204" pitchFamily="34" charset="0"/>
                        </a:rPr>
                        <a:t>APK9</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182967099"/>
                  </a:ext>
                </a:extLst>
              </a:tr>
              <a:tr h="460070">
                <a:tc vMerge="1">
                  <a:txBody>
                    <a:bodyPr/>
                    <a:lstStyle/>
                    <a:p>
                      <a:endParaRPr lang="en-US"/>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AMER</a:t>
                      </a: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(4F3 at 98°W)</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 over I-4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Paumalu</a:t>
                      </a:r>
                      <a:r>
                        <a:rPr lang="en-US" sz="1200" dirty="0">
                          <a:effectLst/>
                          <a:latin typeface="Calibri" panose="020F0502020204030204" pitchFamily="34" charset="0"/>
                          <a:cs typeface="Calibri" panose="020F0502020204030204" pitchFamily="34" charset="0"/>
                        </a:rPr>
                        <a:t>, Hawaii, US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Auckland, New Zealand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XXH - 3</a:t>
                      </a:r>
                      <a:endParaRPr lang="en-US" sz="1200" b="1" u="sng"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AME1 - 5</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326037091"/>
                  </a:ext>
                </a:extLst>
              </a:tr>
              <a:tr h="428825">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 over I-4 (virtual </a:t>
                      </a:r>
                      <a:r>
                        <a:rPr lang="en-US" sz="1200" dirty="0" smtClean="0">
                          <a:effectLst/>
                          <a:latin typeface="Calibri" panose="020F0502020204030204" pitchFamily="34" charset="0"/>
                          <a:cs typeface="Calibri" panose="020F0502020204030204" pitchFamily="34" charset="0"/>
                        </a:rPr>
                        <a:t>I-3 AORW)</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err="1" smtClean="0">
                          <a:effectLst/>
                          <a:latin typeface="Calibri" panose="020F0502020204030204" pitchFamily="34" charset="0"/>
                          <a:cs typeface="Calibri" panose="020F0502020204030204" pitchFamily="34" charset="0"/>
                        </a:rPr>
                        <a:t>Laurentides</a:t>
                      </a:r>
                      <a:r>
                        <a:rPr lang="en-US" sz="1200" dirty="0">
                          <a:effectLst/>
                          <a:latin typeface="Calibri" panose="020F0502020204030204" pitchFamily="34" charset="0"/>
                          <a:cs typeface="Calibri" panose="020F0502020204030204" pitchFamily="34" charset="0"/>
                        </a:rPr>
                        <a:t>, </a:t>
                      </a:r>
                      <a:r>
                        <a:rPr lang="en-US" sz="1200" dirty="0" smtClean="0">
                          <a:effectLst/>
                          <a:latin typeface="Calibri" panose="020F0502020204030204" pitchFamily="34" charset="0"/>
                          <a:cs typeface="Calibri" panose="020F0502020204030204" pitchFamily="34" charset="0"/>
                        </a:rPr>
                        <a:t>Canada</a:t>
                      </a:r>
                      <a:endParaRPr lang="en-US" sz="1200" dirty="0">
                        <a:effectLst/>
                        <a:latin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XXW - 6</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AME2 -9</a:t>
                      </a:r>
                      <a:endParaRPr lang="en-US" sz="1200" b="1" u="sng" dirty="0">
                        <a:effectLst/>
                        <a:latin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986196940"/>
                  </a:ext>
                </a:extLst>
              </a:tr>
              <a:tr h="460070">
                <a:tc vMerge="1">
                  <a:txBody>
                    <a:bodyPr/>
                    <a:lstStyle/>
                    <a:p>
                      <a:endParaRPr lang="en-US"/>
                    </a:p>
                  </a:txBody>
                  <a:tcPr/>
                </a:tc>
                <a:tc vMerge="1">
                  <a:txBody>
                    <a:bodyPr/>
                    <a:lstStyle/>
                    <a:p>
                      <a:pPr>
                        <a:lnSpc>
                          <a:spcPct val="115000"/>
                        </a:lnSpc>
                      </a:pPr>
                      <a:endParaRPr lang="en-US" sz="1200" dirty="0">
                        <a:effectLst/>
                        <a:latin typeface="+mn-lt"/>
                        <a:cs typeface="Times New Roman" panose="02020603050405020304" pitchFamily="18" charset="0"/>
                      </a:endParaRPr>
                    </a:p>
                  </a:txBody>
                  <a:tcPr marL="46003" marR="46003" marT="23001" marB="23001"/>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Swift Broadband-Safety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Paumalu</a:t>
                      </a:r>
                      <a:r>
                        <a:rPr lang="en-US" sz="1200" dirty="0">
                          <a:effectLst/>
                          <a:latin typeface="Calibri" panose="020F0502020204030204" pitchFamily="34" charset="0"/>
                          <a:cs typeface="Calibri" panose="020F0502020204030204" pitchFamily="34" charset="0"/>
                        </a:rPr>
                        <a:t>, Hawaii, US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Calibri" panose="020F0502020204030204" pitchFamily="34" charset="0"/>
                          <a:cs typeface="Calibri" panose="020F0502020204030204" pitchFamily="34" charset="0"/>
                        </a:rPr>
                        <a:t>Secondary: </a:t>
                      </a:r>
                      <a:r>
                        <a:rPr lang="en-US" sz="1200" dirty="0" err="1" smtClean="0">
                          <a:effectLst/>
                          <a:latin typeface="Calibri" panose="020F0502020204030204" pitchFamily="34" charset="0"/>
                          <a:cs typeface="Calibri" panose="020F0502020204030204" pitchFamily="34" charset="0"/>
                        </a:rPr>
                        <a:t>Laurentides</a:t>
                      </a:r>
                      <a:r>
                        <a:rPr lang="en-US" sz="1200" dirty="0" smtClean="0">
                          <a:effectLst/>
                          <a:latin typeface="Calibri" panose="020F0502020204030204" pitchFamily="34" charset="0"/>
                          <a:cs typeface="Calibri" panose="020F0502020204030204" pitchFamily="34" charset="0"/>
                        </a:rPr>
                        <a:t>, Canada</a:t>
                      </a: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XXU - 11</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1200" dirty="0" smtClean="0">
                          <a:effectLst/>
                          <a:latin typeface="Calibri" panose="020F0502020204030204" pitchFamily="34" charset="0"/>
                          <a:cs typeface="Calibri" panose="020F0502020204030204" pitchFamily="34" charset="0"/>
                        </a:rPr>
                        <a:t>AMR9</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09371371"/>
                  </a:ext>
                </a:extLst>
              </a:tr>
              <a:tr h="551604">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  MEAS</a:t>
                      </a:r>
                    </a:p>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  (4F2 at 64°E)</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Swift Broadband-Safety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Primary: </a:t>
                      </a:r>
                      <a:r>
                        <a:rPr lang="en-US" sz="1200" dirty="0" err="1">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Netherlands</a:t>
                      </a:r>
                    </a:p>
                    <a:p>
                      <a:pPr marL="0" marR="0">
                        <a:lnSpc>
                          <a:spcPct val="115000"/>
                        </a:lnSpc>
                        <a:spcBef>
                          <a:spcPts val="0"/>
                        </a:spcBef>
                        <a:spcAft>
                          <a:spcPts val="0"/>
                        </a:spcAft>
                      </a:pPr>
                      <a:r>
                        <a:rPr lang="en-US" sz="1200" dirty="0" smtClean="0">
                          <a:effectLst/>
                          <a:latin typeface="Calibri" panose="020F0502020204030204" pitchFamily="34" charset="0"/>
                          <a:cs typeface="Calibri" panose="020F0502020204030204" pitchFamily="34" charset="0"/>
                        </a:rPr>
                        <a:t>Secondary:</a:t>
                      </a:r>
                      <a:r>
                        <a:rPr lang="en-US" sz="1200" dirty="0">
                          <a:effectLst/>
                          <a:latin typeface="Calibri" panose="020F0502020204030204" pitchFamily="34" charset="0"/>
                          <a:cs typeface="Calibri" panose="020F0502020204030204" pitchFamily="34" charset="0"/>
                        </a:rPr>
                        <a:t> </a:t>
                      </a:r>
                      <a:r>
                        <a:rPr lang="en-US" sz="1200" dirty="0" err="1">
                          <a:effectLst/>
                          <a:latin typeface="Calibri" panose="020F0502020204030204" pitchFamily="34" charset="0"/>
                          <a:cs typeface="Calibri" panose="020F0502020204030204" pitchFamily="34" charset="0"/>
                        </a:rPr>
                        <a:t>Fucino</a:t>
                      </a:r>
                      <a:r>
                        <a:rPr lang="en-US" sz="1200" dirty="0">
                          <a:effectLst/>
                          <a:latin typeface="Calibri" panose="020F0502020204030204" pitchFamily="34" charset="0"/>
                          <a:cs typeface="Calibri" panose="020F0502020204030204" pitchFamily="34" charset="0"/>
                        </a:rPr>
                        <a:t>, Italy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XXM</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smtClean="0">
                          <a:effectLst/>
                          <a:latin typeface="Calibri" panose="020F0502020204030204" pitchFamily="34" charset="0"/>
                          <a:ea typeface="+mn-ea"/>
                          <a:cs typeface="Calibri" panose="020F0502020204030204" pitchFamily="34" charset="0"/>
                        </a:rPr>
                        <a:t>MEA9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1522094"/>
                  </a:ext>
                </a:extLst>
              </a:tr>
              <a:tr h="2527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MTSAT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pPr>
                      <a:endParaRPr lang="en-US" sz="1200">
                        <a:effectLst/>
                        <a:latin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Kobe and Hitachiota, Japan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N/A</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b="1" u="sng" dirty="0" smtClean="0">
                          <a:effectLst/>
                          <a:latin typeface="Calibri" panose="020F0502020204030204" pitchFamily="34" charset="0"/>
                          <a:cs typeface="Calibri" panose="020F0502020204030204" pitchFamily="34" charset="0"/>
                        </a:rPr>
                        <a:t>MTS1 – 13(Feb-6)</a:t>
                      </a:r>
                      <a:endParaRPr lang="en-US" sz="1200" b="1" u="sng"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63987964"/>
                  </a:ext>
                </a:extLst>
              </a:tr>
            </a:tbl>
          </a:graphicData>
        </a:graphic>
      </p:graphicFrame>
    </p:spTree>
    <p:extLst>
      <p:ext uri="{BB962C8B-B14F-4D97-AF65-F5344CB8AC3E}">
        <p14:creationId xmlns:p14="http://schemas.microsoft.com/office/powerpoint/2010/main" val="363310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260" y="451821"/>
            <a:ext cx="9105740" cy="5169049"/>
          </a:xfrm>
          <a:prstGeom prst="rect">
            <a:avLst/>
          </a:prstGeom>
        </p:spPr>
      </p:pic>
    </p:spTree>
    <p:extLst>
      <p:ext uri="{BB962C8B-B14F-4D97-AF65-F5344CB8AC3E}">
        <p14:creationId xmlns:p14="http://schemas.microsoft.com/office/powerpoint/2010/main" val="44374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68" y="4615274"/>
            <a:ext cx="8472488" cy="609600"/>
          </a:xfrm>
        </p:spPr>
        <p:txBody>
          <a:bodyPr/>
          <a:lstStyle/>
          <a:p>
            <a:pPr algn="ctr"/>
            <a:r>
              <a:rPr lang="en-US" dirty="0" smtClean="0"/>
              <a:t>Reported Outages</a:t>
            </a:r>
            <a:endParaRPr lang="en-US" dirty="0"/>
          </a:p>
        </p:txBody>
      </p:sp>
    </p:spTree>
    <p:extLst>
      <p:ext uri="{BB962C8B-B14F-4D97-AF65-F5344CB8AC3E}">
        <p14:creationId xmlns:p14="http://schemas.microsoft.com/office/powerpoint/2010/main" val="177192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a:t>
            </a:r>
            <a:r>
              <a:rPr lang="en-US" sz="3000" dirty="0" smtClean="0"/>
              <a:t/>
            </a:r>
            <a:br>
              <a:rPr lang="en-US" sz="3000" dirty="0" smtClean="0"/>
            </a:br>
            <a:r>
              <a:rPr lang="en-US" sz="3000" dirty="0" smtClean="0"/>
              <a:t>No Observed Impact</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6764219"/>
              </p:ext>
            </p:extLst>
          </p:nvPr>
        </p:nvGraphicFramePr>
        <p:xfrm>
          <a:off x="1" y="1571527"/>
          <a:ext cx="9143999" cy="2917211"/>
        </p:xfrm>
        <a:graphic>
          <a:graphicData uri="http://schemas.openxmlformats.org/drawingml/2006/table">
            <a:tbl>
              <a:tblPr/>
              <a:tblGrid>
                <a:gridCol w="550486">
                  <a:extLst>
                    <a:ext uri="{9D8B030D-6E8A-4147-A177-3AD203B41FA5}">
                      <a16:colId xmlns:a16="http://schemas.microsoft.com/office/drawing/2014/main" val="2772782348"/>
                    </a:ext>
                  </a:extLst>
                </a:gridCol>
                <a:gridCol w="684350">
                  <a:extLst>
                    <a:ext uri="{9D8B030D-6E8A-4147-A177-3AD203B41FA5}">
                      <a16:colId xmlns:a16="http://schemas.microsoft.com/office/drawing/2014/main" val="1985123384"/>
                    </a:ext>
                  </a:extLst>
                </a:gridCol>
                <a:gridCol w="608311">
                  <a:extLst>
                    <a:ext uri="{9D8B030D-6E8A-4147-A177-3AD203B41FA5}">
                      <a16:colId xmlns:a16="http://schemas.microsoft.com/office/drawing/2014/main" val="2728697759"/>
                    </a:ext>
                  </a:extLst>
                </a:gridCol>
                <a:gridCol w="1105098">
                  <a:extLst>
                    <a:ext uri="{9D8B030D-6E8A-4147-A177-3AD203B41FA5}">
                      <a16:colId xmlns:a16="http://schemas.microsoft.com/office/drawing/2014/main" val="2609741303"/>
                    </a:ext>
                  </a:extLst>
                </a:gridCol>
                <a:gridCol w="1034128">
                  <a:extLst>
                    <a:ext uri="{9D8B030D-6E8A-4147-A177-3AD203B41FA5}">
                      <a16:colId xmlns:a16="http://schemas.microsoft.com/office/drawing/2014/main" val="1363452207"/>
                    </a:ext>
                  </a:extLst>
                </a:gridCol>
                <a:gridCol w="386384">
                  <a:extLst>
                    <a:ext uri="{9D8B030D-6E8A-4147-A177-3AD203B41FA5}">
                      <a16:colId xmlns:a16="http://schemas.microsoft.com/office/drawing/2014/main" val="4179227173"/>
                    </a:ext>
                  </a:extLst>
                </a:gridCol>
                <a:gridCol w="326967">
                  <a:extLst>
                    <a:ext uri="{9D8B030D-6E8A-4147-A177-3AD203B41FA5}">
                      <a16:colId xmlns:a16="http://schemas.microsoft.com/office/drawing/2014/main" val="3740133252"/>
                    </a:ext>
                  </a:extLst>
                </a:gridCol>
                <a:gridCol w="532272">
                  <a:extLst>
                    <a:ext uri="{9D8B030D-6E8A-4147-A177-3AD203B41FA5}">
                      <a16:colId xmlns:a16="http://schemas.microsoft.com/office/drawing/2014/main" val="3840571979"/>
                    </a:ext>
                  </a:extLst>
                </a:gridCol>
                <a:gridCol w="646331">
                  <a:extLst>
                    <a:ext uri="{9D8B030D-6E8A-4147-A177-3AD203B41FA5}">
                      <a16:colId xmlns:a16="http://schemas.microsoft.com/office/drawing/2014/main" val="2347314532"/>
                    </a:ext>
                  </a:extLst>
                </a:gridCol>
                <a:gridCol w="501857">
                  <a:extLst>
                    <a:ext uri="{9D8B030D-6E8A-4147-A177-3AD203B41FA5}">
                      <a16:colId xmlns:a16="http://schemas.microsoft.com/office/drawing/2014/main" val="3252997118"/>
                    </a:ext>
                  </a:extLst>
                </a:gridCol>
                <a:gridCol w="661538">
                  <a:extLst>
                    <a:ext uri="{9D8B030D-6E8A-4147-A177-3AD203B41FA5}">
                      <a16:colId xmlns:a16="http://schemas.microsoft.com/office/drawing/2014/main" val="1228685159"/>
                    </a:ext>
                  </a:extLst>
                </a:gridCol>
                <a:gridCol w="844032">
                  <a:extLst>
                    <a:ext uri="{9D8B030D-6E8A-4147-A177-3AD203B41FA5}">
                      <a16:colId xmlns:a16="http://schemas.microsoft.com/office/drawing/2014/main" val="3724338779"/>
                    </a:ext>
                  </a:extLst>
                </a:gridCol>
                <a:gridCol w="532272">
                  <a:extLst>
                    <a:ext uri="{9D8B030D-6E8A-4147-A177-3AD203B41FA5}">
                      <a16:colId xmlns:a16="http://schemas.microsoft.com/office/drawing/2014/main" val="590143779"/>
                    </a:ext>
                  </a:extLst>
                </a:gridCol>
                <a:gridCol w="729973">
                  <a:extLst>
                    <a:ext uri="{9D8B030D-6E8A-4147-A177-3AD203B41FA5}">
                      <a16:colId xmlns:a16="http://schemas.microsoft.com/office/drawing/2014/main" val="1156500891"/>
                    </a:ext>
                  </a:extLst>
                </a:gridCol>
              </a:tblGrid>
              <a:tr h="225660">
                <a:tc gridSpan="6">
                  <a:txBody>
                    <a:bodyPr/>
                    <a:lstStyle/>
                    <a:p>
                      <a:pPr algn="ctr" fontAlgn="b"/>
                      <a:r>
                        <a:rPr lang="en-US" sz="1000" b="1" i="0" u="none" strike="noStrike" dirty="0">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8776789"/>
                  </a:ext>
                </a:extLst>
              </a:tr>
              <a:tr h="225660">
                <a:tc>
                  <a:txBody>
                    <a:bodyPr/>
                    <a:lstStyle/>
                    <a:p>
                      <a:pPr algn="ctr" fontAlgn="b"/>
                      <a:r>
                        <a:rPr lang="en-US" sz="1000" b="1" i="0" u="none" strike="noStrike" dirty="0">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No MAS Received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44444192"/>
                  </a:ext>
                </a:extLst>
              </a:tr>
              <a:tr h="225660">
                <a:tc rowSpan="2">
                  <a:txBody>
                    <a:bodyPr/>
                    <a:lstStyle/>
                    <a:p>
                      <a:pPr algn="ctr" fontAlgn="ctr"/>
                      <a:r>
                        <a:rPr lang="en-US" sz="1000" b="0" i="0" u="none" strike="noStrike">
                          <a:solidFill>
                            <a:srgbClr val="000000"/>
                          </a:solidFill>
                          <a:effectLst/>
                          <a:latin typeface="Calibri" panose="020F0502020204030204" pitchFamily="34" charset="0"/>
                        </a:rPr>
                        <a:t>7-Feb-20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01:42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Inmarsat Voice and Data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AMER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3165802"/>
                  </a:ext>
                </a:extLst>
              </a:tr>
              <a:tr h="2256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62075363"/>
                  </a:ext>
                </a:extLst>
              </a:tr>
              <a:tr h="225660">
                <a:tc gridSpan="14">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290508"/>
                  </a:ext>
                </a:extLst>
              </a:tr>
              <a:tr h="225660">
                <a:tc rowSpan="2">
                  <a:txBody>
                    <a:bodyPr/>
                    <a:lstStyle/>
                    <a:p>
                      <a:pPr algn="ctr" fontAlgn="ctr"/>
                      <a:r>
                        <a:rPr lang="en-US" sz="1000" b="0" i="0" u="none" strike="noStrike">
                          <a:solidFill>
                            <a:srgbClr val="000000"/>
                          </a:solidFill>
                          <a:effectLst/>
                          <a:latin typeface="Calibri" panose="020F0502020204030204" pitchFamily="34" charset="0"/>
                        </a:rPr>
                        <a:t>19-Apr-20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15:26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Inmarsat Voice and Data Services/No End Time Provided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AMER(AME1 &amp; AME2)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dirty="0">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18069507"/>
                  </a:ext>
                </a:extLst>
              </a:tr>
              <a:tr h="2707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AME2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3284199"/>
                  </a:ext>
                </a:extLst>
              </a:tr>
              <a:tr h="225660">
                <a:tc gridSpan="14">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7657798"/>
                  </a:ext>
                </a:extLst>
              </a:tr>
              <a:tr h="225660">
                <a:tc rowSpan="2">
                  <a:txBody>
                    <a:bodyPr/>
                    <a:lstStyle/>
                    <a:p>
                      <a:pPr algn="ctr" fontAlgn="ctr"/>
                      <a:r>
                        <a:rPr lang="en-US" sz="1000" b="0" i="0" u="none" strike="noStrike">
                          <a:solidFill>
                            <a:srgbClr val="000000"/>
                          </a:solidFill>
                          <a:effectLst/>
                          <a:latin typeface="Calibri" panose="020F0502020204030204" pitchFamily="34" charset="0"/>
                        </a:rPr>
                        <a:t>19-Apr-20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15:32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129.00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Classic Aero over I4 and SB Safety Data and ACARS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I-4 AMER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US" sz="1000" b="0" i="0" u="none" strike="noStrike">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XXH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07629288"/>
                  </a:ext>
                </a:extLst>
              </a:tr>
              <a:tr h="2256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XXW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47357420"/>
                  </a:ext>
                </a:extLst>
              </a:tr>
              <a:tr h="225660">
                <a:tc gridSpan="14">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8698637"/>
                  </a:ext>
                </a:extLst>
              </a:tr>
              <a:tr h="225660">
                <a:tc>
                  <a:txBody>
                    <a:bodyPr/>
                    <a:lstStyle/>
                    <a:p>
                      <a:pPr algn="ctr" fontAlgn="ctr"/>
                      <a:r>
                        <a:rPr lang="en-US" sz="1000" b="0" i="0" u="none" strike="noStrike">
                          <a:solidFill>
                            <a:srgbClr val="000000"/>
                          </a:solidFill>
                          <a:effectLst/>
                          <a:latin typeface="Calibri" panose="020F0502020204030204" pitchFamily="34" charset="0"/>
                        </a:rPr>
                        <a:t>15-May-20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01:13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Classic Aero over 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POR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XXP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44430018"/>
                  </a:ext>
                </a:extLst>
              </a:tr>
            </a:tbl>
          </a:graphicData>
        </a:graphic>
      </p:graphicFrame>
      <p:sp>
        <p:nvSpPr>
          <p:cNvPr id="7" name="TextBox 6"/>
          <p:cNvSpPr txBox="1"/>
          <p:nvPr/>
        </p:nvSpPr>
        <p:spPr bwMode="auto">
          <a:xfrm>
            <a:off x="277429" y="4757010"/>
            <a:ext cx="85891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~1.5 hours after the reported Feb 7</a:t>
            </a:r>
            <a:r>
              <a:rPr lang="en-US" sz="1600" baseline="30000" dirty="0" smtClean="0">
                <a:solidFill>
                  <a:schemeClr val="bg2">
                    <a:lumMod val="50000"/>
                  </a:schemeClr>
                </a:solidFill>
              </a:rPr>
              <a:t>th</a:t>
            </a:r>
            <a:r>
              <a:rPr lang="en-US" sz="1600" dirty="0" smtClean="0">
                <a:solidFill>
                  <a:schemeClr val="bg2">
                    <a:lumMod val="50000"/>
                  </a:schemeClr>
                </a:solidFill>
              </a:rPr>
              <a:t> outage, an unreported outage/degradation was detected in the same region</a:t>
            </a:r>
          </a:p>
          <a:p>
            <a:pPr marL="171450" indent="-171450">
              <a:buFont typeface="Wingdings" panose="05000000000000000000" pitchFamily="2" charset="2"/>
              <a:buChar char="Ø"/>
            </a:pPr>
            <a:r>
              <a:rPr lang="en-US" sz="1600" dirty="0" smtClean="0">
                <a:solidFill>
                  <a:schemeClr val="bg2">
                    <a:lumMod val="50000"/>
                  </a:schemeClr>
                </a:solidFill>
              </a:rPr>
              <a:t> For the reported April 19</a:t>
            </a:r>
            <a:r>
              <a:rPr lang="en-US" sz="1600" baseline="30000" dirty="0" smtClean="0">
                <a:solidFill>
                  <a:schemeClr val="bg2">
                    <a:lumMod val="50000"/>
                  </a:schemeClr>
                </a:solidFill>
              </a:rPr>
              <a:t>th</a:t>
            </a:r>
            <a:r>
              <a:rPr lang="en-US" sz="1600" dirty="0" smtClean="0">
                <a:solidFill>
                  <a:schemeClr val="bg2">
                    <a:lumMod val="50000"/>
                  </a:schemeClr>
                </a:solidFill>
              </a:rPr>
              <a:t> outage, no end time was provided.  One hour was used as the duration estimate to check the data for delayed messages and MAS Failures. </a:t>
            </a:r>
            <a:endParaRPr lang="en-US" sz="1600" dirty="0">
              <a:solidFill>
                <a:schemeClr val="bg2">
                  <a:lumMod val="50000"/>
                </a:schemeClr>
              </a:solidFill>
            </a:endParaRPr>
          </a:p>
        </p:txBody>
      </p:sp>
    </p:spTree>
    <p:extLst>
      <p:ext uri="{BB962C8B-B14F-4D97-AF65-F5344CB8AC3E}">
        <p14:creationId xmlns:p14="http://schemas.microsoft.com/office/powerpoint/2010/main" val="357184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Reported Outages</a:t>
            </a:r>
            <a:r>
              <a:rPr lang="en-US" sz="3000" dirty="0"/>
              <a:t/>
            </a:r>
            <a:br>
              <a:rPr lang="en-US" sz="3000" dirty="0"/>
            </a:br>
            <a:r>
              <a:rPr lang="en-US" sz="3000" dirty="0" smtClean="0"/>
              <a:t>Low/Moderate Impact</a:t>
            </a:r>
            <a:endParaRPr lang="en-US" sz="3000" dirty="0"/>
          </a:p>
        </p:txBody>
      </p:sp>
      <p:graphicFrame>
        <p:nvGraphicFramePr>
          <p:cNvPr id="7" name="Table 6"/>
          <p:cNvGraphicFramePr>
            <a:graphicFrameLocks noGrp="1"/>
          </p:cNvGraphicFramePr>
          <p:nvPr>
            <p:extLst>
              <p:ext uri="{D42A27DB-BD31-4B8C-83A1-F6EECF244321}">
                <p14:modId xmlns:p14="http://schemas.microsoft.com/office/powerpoint/2010/main" val="2323322843"/>
              </p:ext>
            </p:extLst>
          </p:nvPr>
        </p:nvGraphicFramePr>
        <p:xfrm>
          <a:off x="0" y="2381750"/>
          <a:ext cx="9144000" cy="1018379"/>
        </p:xfrm>
        <a:graphic>
          <a:graphicData uri="http://schemas.openxmlformats.org/drawingml/2006/table">
            <a:tbl>
              <a:tblPr/>
              <a:tblGrid>
                <a:gridCol w="602428">
                  <a:extLst>
                    <a:ext uri="{9D8B030D-6E8A-4147-A177-3AD203B41FA5}">
                      <a16:colId xmlns:a16="http://schemas.microsoft.com/office/drawing/2014/main" val="3447434156"/>
                    </a:ext>
                  </a:extLst>
                </a:gridCol>
                <a:gridCol w="614609">
                  <a:extLst>
                    <a:ext uri="{9D8B030D-6E8A-4147-A177-3AD203B41FA5}">
                      <a16:colId xmlns:a16="http://schemas.microsoft.com/office/drawing/2014/main" val="4187181310"/>
                    </a:ext>
                  </a:extLst>
                </a:gridCol>
                <a:gridCol w="649087">
                  <a:extLst>
                    <a:ext uri="{9D8B030D-6E8A-4147-A177-3AD203B41FA5}">
                      <a16:colId xmlns:a16="http://schemas.microsoft.com/office/drawing/2014/main" val="1312709360"/>
                    </a:ext>
                  </a:extLst>
                </a:gridCol>
                <a:gridCol w="754562">
                  <a:extLst>
                    <a:ext uri="{9D8B030D-6E8A-4147-A177-3AD203B41FA5}">
                      <a16:colId xmlns:a16="http://schemas.microsoft.com/office/drawing/2014/main" val="2100046747"/>
                    </a:ext>
                  </a:extLst>
                </a:gridCol>
                <a:gridCol w="929338">
                  <a:extLst>
                    <a:ext uri="{9D8B030D-6E8A-4147-A177-3AD203B41FA5}">
                      <a16:colId xmlns:a16="http://schemas.microsoft.com/office/drawing/2014/main" val="2667766993"/>
                    </a:ext>
                  </a:extLst>
                </a:gridCol>
                <a:gridCol w="498651">
                  <a:extLst>
                    <a:ext uri="{9D8B030D-6E8A-4147-A177-3AD203B41FA5}">
                      <a16:colId xmlns:a16="http://schemas.microsoft.com/office/drawing/2014/main" val="2196718461"/>
                    </a:ext>
                  </a:extLst>
                </a:gridCol>
                <a:gridCol w="348884">
                  <a:extLst>
                    <a:ext uri="{9D8B030D-6E8A-4147-A177-3AD203B41FA5}">
                      <a16:colId xmlns:a16="http://schemas.microsoft.com/office/drawing/2014/main" val="3371015758"/>
                    </a:ext>
                  </a:extLst>
                </a:gridCol>
                <a:gridCol w="567950">
                  <a:extLst>
                    <a:ext uri="{9D8B030D-6E8A-4147-A177-3AD203B41FA5}">
                      <a16:colId xmlns:a16="http://schemas.microsoft.com/office/drawing/2014/main" val="3953628626"/>
                    </a:ext>
                  </a:extLst>
                </a:gridCol>
                <a:gridCol w="689654">
                  <a:extLst>
                    <a:ext uri="{9D8B030D-6E8A-4147-A177-3AD203B41FA5}">
                      <a16:colId xmlns:a16="http://schemas.microsoft.com/office/drawing/2014/main" val="1456217668"/>
                    </a:ext>
                  </a:extLst>
                </a:gridCol>
                <a:gridCol w="535496">
                  <a:extLst>
                    <a:ext uri="{9D8B030D-6E8A-4147-A177-3AD203B41FA5}">
                      <a16:colId xmlns:a16="http://schemas.microsoft.com/office/drawing/2014/main" val="3963095864"/>
                    </a:ext>
                  </a:extLst>
                </a:gridCol>
                <a:gridCol w="705881">
                  <a:extLst>
                    <a:ext uri="{9D8B030D-6E8A-4147-A177-3AD203B41FA5}">
                      <a16:colId xmlns:a16="http://schemas.microsoft.com/office/drawing/2014/main" val="1282867580"/>
                    </a:ext>
                  </a:extLst>
                </a:gridCol>
                <a:gridCol w="900607">
                  <a:extLst>
                    <a:ext uri="{9D8B030D-6E8A-4147-A177-3AD203B41FA5}">
                      <a16:colId xmlns:a16="http://schemas.microsoft.com/office/drawing/2014/main" val="3410896584"/>
                    </a:ext>
                  </a:extLst>
                </a:gridCol>
                <a:gridCol w="567950">
                  <a:extLst>
                    <a:ext uri="{9D8B030D-6E8A-4147-A177-3AD203B41FA5}">
                      <a16:colId xmlns:a16="http://schemas.microsoft.com/office/drawing/2014/main" val="3180592574"/>
                    </a:ext>
                  </a:extLst>
                </a:gridCol>
                <a:gridCol w="778903">
                  <a:extLst>
                    <a:ext uri="{9D8B030D-6E8A-4147-A177-3AD203B41FA5}">
                      <a16:colId xmlns:a16="http://schemas.microsoft.com/office/drawing/2014/main" val="1278384702"/>
                    </a:ext>
                  </a:extLst>
                </a:gridCol>
              </a:tblGrid>
              <a:tr h="275389">
                <a:tc gridSpan="6">
                  <a:txBody>
                    <a:bodyPr/>
                    <a:lstStyle/>
                    <a:p>
                      <a:pPr algn="ctr" fontAlgn="b"/>
                      <a:r>
                        <a:rPr lang="en-US" sz="1000" b="1" i="0" u="none" strike="noStrike" dirty="0">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970702"/>
                  </a:ext>
                </a:extLst>
              </a:tr>
              <a:tr h="371495">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No MAS Received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16877269"/>
                  </a:ext>
                </a:extLst>
              </a:tr>
              <a:tr h="371495">
                <a:tc>
                  <a:txBody>
                    <a:bodyPr/>
                    <a:lstStyle/>
                    <a:p>
                      <a:pPr algn="ctr" fontAlgn="ctr"/>
                      <a:r>
                        <a:rPr lang="en-US" sz="1000" b="0" i="0" u="none" strike="noStrike">
                          <a:solidFill>
                            <a:srgbClr val="000000"/>
                          </a:solidFill>
                          <a:effectLst/>
                          <a:latin typeface="Calibri" panose="020F0502020204030204" pitchFamily="34" charset="0"/>
                        </a:rPr>
                        <a:t>18-Mar-20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15:52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Inmarsat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Pamalau, Hawaii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XXA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58446962"/>
                  </a:ext>
                </a:extLst>
              </a:tr>
            </a:tbl>
          </a:graphicData>
        </a:graphic>
      </p:graphicFrame>
      <p:sp>
        <p:nvSpPr>
          <p:cNvPr id="9" name="TextBox 8"/>
          <p:cNvSpPr txBox="1"/>
          <p:nvPr/>
        </p:nvSpPr>
        <p:spPr bwMode="auto">
          <a:xfrm>
            <a:off x="558557" y="3872753"/>
            <a:ext cx="802688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117 Outage Related Sector Queue messages were observed</a:t>
            </a:r>
          </a:p>
          <a:p>
            <a:pPr marL="171450" indent="-171450">
              <a:buFont typeface="Wingdings" panose="05000000000000000000" pitchFamily="2" charset="2"/>
              <a:buChar char="Ø"/>
            </a:pPr>
            <a:r>
              <a:rPr lang="en-US" sz="1600" dirty="0" smtClean="0">
                <a:solidFill>
                  <a:schemeClr val="bg2">
                    <a:lumMod val="50000"/>
                  </a:schemeClr>
                </a:solidFill>
              </a:rPr>
              <a:t> Delays were observed over APK2 were observed during this time period, however no notification was received from SITA regarding an outage over APK2</a:t>
            </a:r>
          </a:p>
          <a:p>
            <a:pPr marL="171450" indent="-171450">
              <a:buFont typeface="Wingdings" panose="05000000000000000000" pitchFamily="2" charset="2"/>
              <a:buChar char="Ø"/>
            </a:pPr>
            <a:r>
              <a:rPr lang="en-US" sz="1600" dirty="0" smtClean="0">
                <a:solidFill>
                  <a:schemeClr val="bg2">
                    <a:lumMod val="50000"/>
                  </a:schemeClr>
                </a:solidFill>
              </a:rPr>
              <a:t> The first outage notification was received 8 minutes after the conclusion of the outage</a:t>
            </a:r>
            <a:endParaRPr lang="en-US" sz="1600" dirty="0">
              <a:solidFill>
                <a:schemeClr val="bg2">
                  <a:lumMod val="50000"/>
                </a:schemeClr>
              </a:solidFill>
            </a:endParaRPr>
          </a:p>
        </p:txBody>
      </p:sp>
    </p:spTree>
    <p:extLst>
      <p:ext uri="{BB962C8B-B14F-4D97-AF65-F5344CB8AC3E}">
        <p14:creationId xmlns:p14="http://schemas.microsoft.com/office/powerpoint/2010/main" val="398563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a:t>
            </a:r>
            <a:r>
              <a:rPr lang="en-US" sz="3000" dirty="0" smtClean="0"/>
              <a:t/>
            </a:r>
            <a:br>
              <a:rPr lang="en-US" sz="3000" dirty="0" smtClean="0"/>
            </a:br>
            <a:r>
              <a:rPr lang="en-US" sz="3000" dirty="0" smtClean="0"/>
              <a:t>Moderate/Significant Impact</a:t>
            </a:r>
            <a:endParaRPr lang="en-US" sz="3000" dirty="0"/>
          </a:p>
        </p:txBody>
      </p:sp>
      <p:graphicFrame>
        <p:nvGraphicFramePr>
          <p:cNvPr id="7" name="Table 6"/>
          <p:cNvGraphicFramePr>
            <a:graphicFrameLocks noGrp="1"/>
          </p:cNvGraphicFramePr>
          <p:nvPr>
            <p:extLst>
              <p:ext uri="{D42A27DB-BD31-4B8C-83A1-F6EECF244321}">
                <p14:modId xmlns:p14="http://schemas.microsoft.com/office/powerpoint/2010/main" val="26390652"/>
              </p:ext>
            </p:extLst>
          </p:nvPr>
        </p:nvGraphicFramePr>
        <p:xfrm>
          <a:off x="6" y="1257488"/>
          <a:ext cx="9143994" cy="1851948"/>
        </p:xfrm>
        <a:graphic>
          <a:graphicData uri="http://schemas.openxmlformats.org/drawingml/2006/table">
            <a:tbl>
              <a:tblPr/>
              <a:tblGrid>
                <a:gridCol w="537882">
                  <a:extLst>
                    <a:ext uri="{9D8B030D-6E8A-4147-A177-3AD203B41FA5}">
                      <a16:colId xmlns:a16="http://schemas.microsoft.com/office/drawing/2014/main" val="1302456632"/>
                    </a:ext>
                  </a:extLst>
                </a:gridCol>
                <a:gridCol w="537882">
                  <a:extLst>
                    <a:ext uri="{9D8B030D-6E8A-4147-A177-3AD203B41FA5}">
                      <a16:colId xmlns:a16="http://schemas.microsoft.com/office/drawing/2014/main" val="871792458"/>
                    </a:ext>
                  </a:extLst>
                </a:gridCol>
                <a:gridCol w="537882">
                  <a:extLst>
                    <a:ext uri="{9D8B030D-6E8A-4147-A177-3AD203B41FA5}">
                      <a16:colId xmlns:a16="http://schemas.microsoft.com/office/drawing/2014/main" val="1892340229"/>
                    </a:ext>
                  </a:extLst>
                </a:gridCol>
                <a:gridCol w="537882">
                  <a:extLst>
                    <a:ext uri="{9D8B030D-6E8A-4147-A177-3AD203B41FA5}">
                      <a16:colId xmlns:a16="http://schemas.microsoft.com/office/drawing/2014/main" val="3248968356"/>
                    </a:ext>
                  </a:extLst>
                </a:gridCol>
                <a:gridCol w="537882">
                  <a:extLst>
                    <a:ext uri="{9D8B030D-6E8A-4147-A177-3AD203B41FA5}">
                      <a16:colId xmlns:a16="http://schemas.microsoft.com/office/drawing/2014/main" val="3624878664"/>
                    </a:ext>
                  </a:extLst>
                </a:gridCol>
                <a:gridCol w="537882">
                  <a:extLst>
                    <a:ext uri="{9D8B030D-6E8A-4147-A177-3AD203B41FA5}">
                      <a16:colId xmlns:a16="http://schemas.microsoft.com/office/drawing/2014/main" val="4100165371"/>
                    </a:ext>
                  </a:extLst>
                </a:gridCol>
                <a:gridCol w="537882">
                  <a:extLst>
                    <a:ext uri="{9D8B030D-6E8A-4147-A177-3AD203B41FA5}">
                      <a16:colId xmlns:a16="http://schemas.microsoft.com/office/drawing/2014/main" val="1009047261"/>
                    </a:ext>
                  </a:extLst>
                </a:gridCol>
                <a:gridCol w="537882">
                  <a:extLst>
                    <a:ext uri="{9D8B030D-6E8A-4147-A177-3AD203B41FA5}">
                      <a16:colId xmlns:a16="http://schemas.microsoft.com/office/drawing/2014/main" val="100120396"/>
                    </a:ext>
                  </a:extLst>
                </a:gridCol>
                <a:gridCol w="537882">
                  <a:extLst>
                    <a:ext uri="{9D8B030D-6E8A-4147-A177-3AD203B41FA5}">
                      <a16:colId xmlns:a16="http://schemas.microsoft.com/office/drawing/2014/main" val="3835256933"/>
                    </a:ext>
                  </a:extLst>
                </a:gridCol>
                <a:gridCol w="537882">
                  <a:extLst>
                    <a:ext uri="{9D8B030D-6E8A-4147-A177-3AD203B41FA5}">
                      <a16:colId xmlns:a16="http://schemas.microsoft.com/office/drawing/2014/main" val="2586959778"/>
                    </a:ext>
                  </a:extLst>
                </a:gridCol>
                <a:gridCol w="537882">
                  <a:extLst>
                    <a:ext uri="{9D8B030D-6E8A-4147-A177-3AD203B41FA5}">
                      <a16:colId xmlns:a16="http://schemas.microsoft.com/office/drawing/2014/main" val="4017505203"/>
                    </a:ext>
                  </a:extLst>
                </a:gridCol>
                <a:gridCol w="537882">
                  <a:extLst>
                    <a:ext uri="{9D8B030D-6E8A-4147-A177-3AD203B41FA5}">
                      <a16:colId xmlns:a16="http://schemas.microsoft.com/office/drawing/2014/main" val="3014285325"/>
                    </a:ext>
                  </a:extLst>
                </a:gridCol>
                <a:gridCol w="537882">
                  <a:extLst>
                    <a:ext uri="{9D8B030D-6E8A-4147-A177-3AD203B41FA5}">
                      <a16:colId xmlns:a16="http://schemas.microsoft.com/office/drawing/2014/main" val="2867809594"/>
                    </a:ext>
                  </a:extLst>
                </a:gridCol>
                <a:gridCol w="537882">
                  <a:extLst>
                    <a:ext uri="{9D8B030D-6E8A-4147-A177-3AD203B41FA5}">
                      <a16:colId xmlns:a16="http://schemas.microsoft.com/office/drawing/2014/main" val="3008949166"/>
                    </a:ext>
                  </a:extLst>
                </a:gridCol>
                <a:gridCol w="537882">
                  <a:extLst>
                    <a:ext uri="{9D8B030D-6E8A-4147-A177-3AD203B41FA5}">
                      <a16:colId xmlns:a16="http://schemas.microsoft.com/office/drawing/2014/main" val="2029076394"/>
                    </a:ext>
                  </a:extLst>
                </a:gridCol>
                <a:gridCol w="537882">
                  <a:extLst>
                    <a:ext uri="{9D8B030D-6E8A-4147-A177-3AD203B41FA5}">
                      <a16:colId xmlns:a16="http://schemas.microsoft.com/office/drawing/2014/main" val="2218156958"/>
                    </a:ext>
                  </a:extLst>
                </a:gridCol>
                <a:gridCol w="537882">
                  <a:extLst>
                    <a:ext uri="{9D8B030D-6E8A-4147-A177-3AD203B41FA5}">
                      <a16:colId xmlns:a16="http://schemas.microsoft.com/office/drawing/2014/main" val="1142625290"/>
                    </a:ext>
                  </a:extLst>
                </a:gridCol>
              </a:tblGrid>
              <a:tr h="237825">
                <a:tc gridSpan="6">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4693121"/>
                  </a:ext>
                </a:extLst>
              </a:tr>
              <a:tr h="676170">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Detected/Reported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14619233"/>
                  </a:ext>
                </a:extLst>
              </a:tr>
              <a:tr h="312651">
                <a:tc rowSpan="3">
                  <a:txBody>
                    <a:bodyPr/>
                    <a:lstStyle/>
                    <a:p>
                      <a:pPr algn="ctr" fontAlgn="ctr"/>
                      <a:r>
                        <a:rPr lang="en-US" sz="1000" b="0" i="0" u="none" strike="noStrike">
                          <a:solidFill>
                            <a:srgbClr val="000000"/>
                          </a:solidFill>
                          <a:effectLst/>
                          <a:latin typeface="Calibri" panose="020F0502020204030204" pitchFamily="34" charset="0"/>
                        </a:rPr>
                        <a:t>22-Jan-20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282.00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Inmarsat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APAC and POR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XXA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475739"/>
                  </a:ext>
                </a:extLst>
              </a:tr>
              <a:tr h="3126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XXP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06:42:00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68443030"/>
                  </a:ext>
                </a:extLst>
              </a:tr>
              <a:tr h="3126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XXP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04:42:35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05:06:32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0464443"/>
                  </a:ext>
                </a:extLst>
              </a:tr>
            </a:tbl>
          </a:graphicData>
        </a:graphic>
      </p:graphicFrame>
      <p:sp>
        <p:nvSpPr>
          <p:cNvPr id="9" name="TextBox 8"/>
          <p:cNvSpPr txBox="1"/>
          <p:nvPr/>
        </p:nvSpPr>
        <p:spPr bwMode="auto">
          <a:xfrm>
            <a:off x="172125" y="5079068"/>
            <a:ext cx="84985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Delayed messages were observed intermittently during the duration of the outage</a:t>
            </a:r>
          </a:p>
          <a:p>
            <a:pPr marL="171450" indent="-171450">
              <a:buFont typeface="Wingdings" panose="05000000000000000000" pitchFamily="2" charset="2"/>
              <a:buChar char="Ø"/>
            </a:pPr>
            <a:r>
              <a:rPr lang="en-US" sz="1600" dirty="0" smtClean="0">
                <a:solidFill>
                  <a:schemeClr val="bg2">
                    <a:lumMod val="50000"/>
                  </a:schemeClr>
                </a:solidFill>
              </a:rPr>
              <a:t> Mas Failures for uplinks were the most significant impact of the outage</a:t>
            </a:r>
          </a:p>
          <a:p>
            <a:pPr marL="171450" indent="-171450">
              <a:buFont typeface="Wingdings" panose="05000000000000000000" pitchFamily="2" charset="2"/>
              <a:buChar char="Ø"/>
            </a:pPr>
            <a:r>
              <a:rPr lang="en-US" sz="1600" dirty="0" smtClean="0">
                <a:solidFill>
                  <a:schemeClr val="bg2">
                    <a:lumMod val="50000"/>
                  </a:schemeClr>
                </a:solidFill>
              </a:rPr>
              <a:t> The Outage notification was received ~two hours after the conclusion of the outage</a:t>
            </a:r>
          </a:p>
        </p:txBody>
      </p:sp>
      <p:graphicFrame>
        <p:nvGraphicFramePr>
          <p:cNvPr id="5" name="Table 4"/>
          <p:cNvGraphicFramePr>
            <a:graphicFrameLocks noGrp="1"/>
          </p:cNvGraphicFramePr>
          <p:nvPr>
            <p:extLst>
              <p:ext uri="{D42A27DB-BD31-4B8C-83A1-F6EECF244321}">
                <p14:modId xmlns:p14="http://schemas.microsoft.com/office/powerpoint/2010/main" val="3088448844"/>
              </p:ext>
            </p:extLst>
          </p:nvPr>
        </p:nvGraphicFramePr>
        <p:xfrm>
          <a:off x="7" y="3204589"/>
          <a:ext cx="9143993" cy="1779326"/>
        </p:xfrm>
        <a:graphic>
          <a:graphicData uri="http://schemas.openxmlformats.org/drawingml/2006/table">
            <a:tbl>
              <a:tblPr/>
              <a:tblGrid>
                <a:gridCol w="527119">
                  <a:extLst>
                    <a:ext uri="{9D8B030D-6E8A-4147-A177-3AD203B41FA5}">
                      <a16:colId xmlns:a16="http://schemas.microsoft.com/office/drawing/2014/main" val="2546887344"/>
                    </a:ext>
                  </a:extLst>
                </a:gridCol>
                <a:gridCol w="495020">
                  <a:extLst>
                    <a:ext uri="{9D8B030D-6E8A-4147-A177-3AD203B41FA5}">
                      <a16:colId xmlns:a16="http://schemas.microsoft.com/office/drawing/2014/main" val="448306518"/>
                    </a:ext>
                  </a:extLst>
                </a:gridCol>
                <a:gridCol w="552507">
                  <a:extLst>
                    <a:ext uri="{9D8B030D-6E8A-4147-A177-3AD203B41FA5}">
                      <a16:colId xmlns:a16="http://schemas.microsoft.com/office/drawing/2014/main" val="1140858665"/>
                    </a:ext>
                  </a:extLst>
                </a:gridCol>
                <a:gridCol w="533847">
                  <a:extLst>
                    <a:ext uri="{9D8B030D-6E8A-4147-A177-3AD203B41FA5}">
                      <a16:colId xmlns:a16="http://schemas.microsoft.com/office/drawing/2014/main" val="2110804087"/>
                    </a:ext>
                  </a:extLst>
                </a:gridCol>
                <a:gridCol w="108442">
                  <a:extLst>
                    <a:ext uri="{9D8B030D-6E8A-4147-A177-3AD203B41FA5}">
                      <a16:colId xmlns:a16="http://schemas.microsoft.com/office/drawing/2014/main" val="4086958231"/>
                    </a:ext>
                  </a:extLst>
                </a:gridCol>
                <a:gridCol w="493986">
                  <a:extLst>
                    <a:ext uri="{9D8B030D-6E8A-4147-A177-3AD203B41FA5}">
                      <a16:colId xmlns:a16="http://schemas.microsoft.com/office/drawing/2014/main" val="3137435936"/>
                    </a:ext>
                  </a:extLst>
                </a:gridCol>
                <a:gridCol w="445276">
                  <a:extLst>
                    <a:ext uri="{9D8B030D-6E8A-4147-A177-3AD203B41FA5}">
                      <a16:colId xmlns:a16="http://schemas.microsoft.com/office/drawing/2014/main" val="687324250"/>
                    </a:ext>
                  </a:extLst>
                </a:gridCol>
                <a:gridCol w="71091">
                  <a:extLst>
                    <a:ext uri="{9D8B030D-6E8A-4147-A177-3AD203B41FA5}">
                      <a16:colId xmlns:a16="http://schemas.microsoft.com/office/drawing/2014/main" val="3819889761"/>
                    </a:ext>
                  </a:extLst>
                </a:gridCol>
                <a:gridCol w="548640">
                  <a:extLst>
                    <a:ext uri="{9D8B030D-6E8A-4147-A177-3AD203B41FA5}">
                      <a16:colId xmlns:a16="http://schemas.microsoft.com/office/drawing/2014/main" val="1514975997"/>
                    </a:ext>
                  </a:extLst>
                </a:gridCol>
                <a:gridCol w="516367">
                  <a:extLst>
                    <a:ext uri="{9D8B030D-6E8A-4147-A177-3AD203B41FA5}">
                      <a16:colId xmlns:a16="http://schemas.microsoft.com/office/drawing/2014/main" val="2969578828"/>
                    </a:ext>
                  </a:extLst>
                </a:gridCol>
                <a:gridCol w="555956">
                  <a:extLst>
                    <a:ext uri="{9D8B030D-6E8A-4147-A177-3AD203B41FA5}">
                      <a16:colId xmlns:a16="http://schemas.microsoft.com/office/drawing/2014/main" val="429648789"/>
                    </a:ext>
                  </a:extLst>
                </a:gridCol>
                <a:gridCol w="541324">
                  <a:extLst>
                    <a:ext uri="{9D8B030D-6E8A-4147-A177-3AD203B41FA5}">
                      <a16:colId xmlns:a16="http://schemas.microsoft.com/office/drawing/2014/main" val="2852516616"/>
                    </a:ext>
                  </a:extLst>
                </a:gridCol>
                <a:gridCol w="602428">
                  <a:extLst>
                    <a:ext uri="{9D8B030D-6E8A-4147-A177-3AD203B41FA5}">
                      <a16:colId xmlns:a16="http://schemas.microsoft.com/office/drawing/2014/main" val="4056377380"/>
                    </a:ext>
                  </a:extLst>
                </a:gridCol>
                <a:gridCol w="505610">
                  <a:extLst>
                    <a:ext uri="{9D8B030D-6E8A-4147-A177-3AD203B41FA5}">
                      <a16:colId xmlns:a16="http://schemas.microsoft.com/office/drawing/2014/main" val="768240284"/>
                    </a:ext>
                  </a:extLst>
                </a:gridCol>
                <a:gridCol w="527125">
                  <a:extLst>
                    <a:ext uri="{9D8B030D-6E8A-4147-A177-3AD203B41FA5}">
                      <a16:colId xmlns:a16="http://schemas.microsoft.com/office/drawing/2014/main" val="1074597407"/>
                    </a:ext>
                  </a:extLst>
                </a:gridCol>
                <a:gridCol w="527124">
                  <a:extLst>
                    <a:ext uri="{9D8B030D-6E8A-4147-A177-3AD203B41FA5}">
                      <a16:colId xmlns:a16="http://schemas.microsoft.com/office/drawing/2014/main" val="1010163406"/>
                    </a:ext>
                  </a:extLst>
                </a:gridCol>
                <a:gridCol w="559398">
                  <a:extLst>
                    <a:ext uri="{9D8B030D-6E8A-4147-A177-3AD203B41FA5}">
                      <a16:colId xmlns:a16="http://schemas.microsoft.com/office/drawing/2014/main" val="3595051996"/>
                    </a:ext>
                  </a:extLst>
                </a:gridCol>
                <a:gridCol w="559398">
                  <a:extLst>
                    <a:ext uri="{9D8B030D-6E8A-4147-A177-3AD203B41FA5}">
                      <a16:colId xmlns:a16="http://schemas.microsoft.com/office/drawing/2014/main" val="3762484261"/>
                    </a:ext>
                  </a:extLst>
                </a:gridCol>
                <a:gridCol w="473335">
                  <a:extLst>
                    <a:ext uri="{9D8B030D-6E8A-4147-A177-3AD203B41FA5}">
                      <a16:colId xmlns:a16="http://schemas.microsoft.com/office/drawing/2014/main" val="1115026040"/>
                    </a:ext>
                  </a:extLst>
                </a:gridCol>
              </a:tblGrid>
              <a:tr h="211830">
                <a:tc gridSpan="8">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1000" b="1" i="0" u="none" strike="noStrike">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7716412"/>
                  </a:ext>
                </a:extLst>
              </a:tr>
              <a:tr h="587811">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dirty="0">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000" b="1" i="0" u="none" strike="noStrike" dirty="0">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endParaRPr lang="en-US" sz="10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Detected/Reported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Duration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3045627"/>
                  </a:ext>
                </a:extLst>
              </a:tr>
              <a:tr h="391874">
                <a:tc>
                  <a:txBody>
                    <a:bodyPr/>
                    <a:lstStyle/>
                    <a:p>
                      <a:pPr algn="ctr" fontAlgn="ctr"/>
                      <a:r>
                        <a:rPr lang="en-US" sz="1000" b="0" i="0" u="none" strike="noStrike">
                          <a:solidFill>
                            <a:srgbClr val="000000"/>
                          </a:solidFill>
                          <a:effectLst/>
                          <a:latin typeface="Calibri" panose="020F0502020204030204" pitchFamily="34" charset="0"/>
                        </a:rPr>
                        <a:t>22-Jan-20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7">
                  <a:txBody>
                    <a:bodyPr/>
                    <a:lstStyle/>
                    <a:p>
                      <a:pPr algn="ctr" fontAlgn="ctr"/>
                      <a:r>
                        <a:rPr lang="en-US" sz="1000" b="0" i="0" u="none" strike="noStrike">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AME1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00:33:30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00:52:45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13667846"/>
                  </a:ext>
                </a:extLst>
              </a:tr>
              <a:tr h="195937">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gridSpan="2">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gridSpan="2">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extLst>
                  <a:ext uri="{0D108BD9-81ED-4DB2-BD59-A6C34878D82A}">
                    <a16:rowId xmlns:a16="http://schemas.microsoft.com/office/drawing/2014/main" val="1403245343"/>
                  </a:ext>
                </a:extLst>
              </a:tr>
              <a:tr h="391874">
                <a:tc>
                  <a:txBody>
                    <a:bodyPr/>
                    <a:lstStyle/>
                    <a:p>
                      <a:pPr algn="ctr" fontAlgn="ctr"/>
                      <a:r>
                        <a:rPr lang="en-US" sz="1000" b="0" i="0" u="none" strike="noStrike">
                          <a:solidFill>
                            <a:srgbClr val="000000"/>
                          </a:solidFill>
                          <a:effectLst/>
                          <a:latin typeface="Calibri" panose="020F0502020204030204" pitchFamily="34" charset="0"/>
                        </a:rPr>
                        <a:t>22-Jan-20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7">
                  <a:txBody>
                    <a:bodyPr/>
                    <a:lstStyle/>
                    <a:p>
                      <a:pPr algn="ctr" fontAlgn="ctr"/>
                      <a:r>
                        <a:rPr lang="en-US" sz="1000" b="0" i="0" u="none" strike="noStrike">
                          <a:solidFill>
                            <a:srgbClr val="000000"/>
                          </a:solidFill>
                          <a:effectLst/>
                          <a:latin typeface="Calibri" panose="020F0502020204030204" pitchFamily="34" charset="0"/>
                        </a:rPr>
                        <a:t>No CSP Reports/Degradation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APK2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02:44:04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03:40:07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61689985"/>
                  </a:ext>
                </a:extLst>
              </a:tr>
            </a:tbl>
          </a:graphicData>
        </a:graphic>
      </p:graphicFrame>
    </p:spTree>
    <p:extLst>
      <p:ext uri="{BB962C8B-B14F-4D97-AF65-F5344CB8AC3E}">
        <p14:creationId xmlns:p14="http://schemas.microsoft.com/office/powerpoint/2010/main" val="72656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Reported Outages</a:t>
            </a:r>
            <a:r>
              <a:rPr lang="en-US" sz="3000" dirty="0" smtClean="0"/>
              <a:t/>
            </a:r>
            <a:br>
              <a:rPr lang="en-US" sz="3000" dirty="0" smtClean="0"/>
            </a:br>
            <a:r>
              <a:rPr lang="en-US" sz="3000" dirty="0" smtClean="0"/>
              <a:t>Moderate/Significant Impact</a:t>
            </a:r>
            <a:endParaRPr lang="en-US" sz="3000" dirty="0"/>
          </a:p>
        </p:txBody>
      </p:sp>
      <p:sp>
        <p:nvSpPr>
          <p:cNvPr id="9" name="TextBox 8"/>
          <p:cNvSpPr txBox="1"/>
          <p:nvPr/>
        </p:nvSpPr>
        <p:spPr bwMode="auto">
          <a:xfrm>
            <a:off x="322729" y="4285092"/>
            <a:ext cx="849854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600" dirty="0" smtClean="0">
                <a:solidFill>
                  <a:schemeClr val="bg2">
                    <a:lumMod val="50000"/>
                  </a:schemeClr>
                </a:solidFill>
              </a:rPr>
              <a:t> Delayed messages and MAS Failures were observed prior to the reported start of the outage</a:t>
            </a:r>
          </a:p>
          <a:p>
            <a:pPr marL="171450" indent="-171450">
              <a:buFont typeface="Wingdings" panose="05000000000000000000" pitchFamily="2" charset="2"/>
              <a:buChar char="Ø"/>
            </a:pPr>
            <a:r>
              <a:rPr lang="en-US" sz="1600" dirty="0" smtClean="0">
                <a:solidFill>
                  <a:schemeClr val="bg2">
                    <a:lumMod val="50000"/>
                  </a:schemeClr>
                </a:solidFill>
              </a:rPr>
              <a:t> Mas Failures for uplinks were a significant impact of this outage</a:t>
            </a:r>
          </a:p>
          <a:p>
            <a:pPr marL="171450" indent="-171450">
              <a:buFont typeface="Wingdings" panose="05000000000000000000" pitchFamily="2" charset="2"/>
              <a:buChar char="Ø"/>
            </a:pPr>
            <a:r>
              <a:rPr lang="en-US" sz="1600" dirty="0" smtClean="0">
                <a:solidFill>
                  <a:schemeClr val="bg2">
                    <a:lumMod val="50000"/>
                  </a:schemeClr>
                </a:solidFill>
              </a:rPr>
              <a:t> The Outage notification was received 20 minutes after the conclusion of the outage but 3 hours after the start of the detected outage</a:t>
            </a:r>
          </a:p>
        </p:txBody>
      </p:sp>
      <p:graphicFrame>
        <p:nvGraphicFramePr>
          <p:cNvPr id="3" name="Table 2"/>
          <p:cNvGraphicFramePr>
            <a:graphicFrameLocks noGrp="1"/>
          </p:cNvGraphicFramePr>
          <p:nvPr>
            <p:extLst>
              <p:ext uri="{D42A27DB-BD31-4B8C-83A1-F6EECF244321}">
                <p14:modId xmlns:p14="http://schemas.microsoft.com/office/powerpoint/2010/main" val="1497089631"/>
              </p:ext>
            </p:extLst>
          </p:nvPr>
        </p:nvGraphicFramePr>
        <p:xfrm>
          <a:off x="0" y="1833858"/>
          <a:ext cx="9144000" cy="2020928"/>
        </p:xfrm>
        <a:graphic>
          <a:graphicData uri="http://schemas.openxmlformats.org/drawingml/2006/table">
            <a:tbl>
              <a:tblPr/>
              <a:tblGrid>
                <a:gridCol w="345731">
                  <a:extLst>
                    <a:ext uri="{9D8B030D-6E8A-4147-A177-3AD203B41FA5}">
                      <a16:colId xmlns:a16="http://schemas.microsoft.com/office/drawing/2014/main" val="3916202257"/>
                    </a:ext>
                  </a:extLst>
                </a:gridCol>
                <a:gridCol w="418060">
                  <a:extLst>
                    <a:ext uri="{9D8B030D-6E8A-4147-A177-3AD203B41FA5}">
                      <a16:colId xmlns:a16="http://schemas.microsoft.com/office/drawing/2014/main" val="4215398209"/>
                    </a:ext>
                  </a:extLst>
                </a:gridCol>
                <a:gridCol w="355002">
                  <a:extLst>
                    <a:ext uri="{9D8B030D-6E8A-4147-A177-3AD203B41FA5}">
                      <a16:colId xmlns:a16="http://schemas.microsoft.com/office/drawing/2014/main" val="2320964882"/>
                    </a:ext>
                  </a:extLst>
                </a:gridCol>
                <a:gridCol w="591671">
                  <a:extLst>
                    <a:ext uri="{9D8B030D-6E8A-4147-A177-3AD203B41FA5}">
                      <a16:colId xmlns:a16="http://schemas.microsoft.com/office/drawing/2014/main" val="869915663"/>
                    </a:ext>
                  </a:extLst>
                </a:gridCol>
                <a:gridCol w="677732">
                  <a:extLst>
                    <a:ext uri="{9D8B030D-6E8A-4147-A177-3AD203B41FA5}">
                      <a16:colId xmlns:a16="http://schemas.microsoft.com/office/drawing/2014/main" val="3003606910"/>
                    </a:ext>
                  </a:extLst>
                </a:gridCol>
                <a:gridCol w="462578">
                  <a:extLst>
                    <a:ext uri="{9D8B030D-6E8A-4147-A177-3AD203B41FA5}">
                      <a16:colId xmlns:a16="http://schemas.microsoft.com/office/drawing/2014/main" val="4154758050"/>
                    </a:ext>
                  </a:extLst>
                </a:gridCol>
                <a:gridCol w="623944">
                  <a:extLst>
                    <a:ext uri="{9D8B030D-6E8A-4147-A177-3AD203B41FA5}">
                      <a16:colId xmlns:a16="http://schemas.microsoft.com/office/drawing/2014/main" val="1013613850"/>
                    </a:ext>
                  </a:extLst>
                </a:gridCol>
                <a:gridCol w="358132">
                  <a:extLst>
                    <a:ext uri="{9D8B030D-6E8A-4147-A177-3AD203B41FA5}">
                      <a16:colId xmlns:a16="http://schemas.microsoft.com/office/drawing/2014/main" val="3127200505"/>
                    </a:ext>
                  </a:extLst>
                </a:gridCol>
                <a:gridCol w="534753">
                  <a:extLst>
                    <a:ext uri="{9D8B030D-6E8A-4147-A177-3AD203B41FA5}">
                      <a16:colId xmlns:a16="http://schemas.microsoft.com/office/drawing/2014/main" val="3678160228"/>
                    </a:ext>
                  </a:extLst>
                </a:gridCol>
                <a:gridCol w="462579">
                  <a:extLst>
                    <a:ext uri="{9D8B030D-6E8A-4147-A177-3AD203B41FA5}">
                      <a16:colId xmlns:a16="http://schemas.microsoft.com/office/drawing/2014/main" val="3756984428"/>
                    </a:ext>
                  </a:extLst>
                </a:gridCol>
                <a:gridCol w="494851">
                  <a:extLst>
                    <a:ext uri="{9D8B030D-6E8A-4147-A177-3AD203B41FA5}">
                      <a16:colId xmlns:a16="http://schemas.microsoft.com/office/drawing/2014/main" val="4280005016"/>
                    </a:ext>
                  </a:extLst>
                </a:gridCol>
                <a:gridCol w="419549">
                  <a:extLst>
                    <a:ext uri="{9D8B030D-6E8A-4147-A177-3AD203B41FA5}">
                      <a16:colId xmlns:a16="http://schemas.microsoft.com/office/drawing/2014/main" val="609810504"/>
                    </a:ext>
                  </a:extLst>
                </a:gridCol>
                <a:gridCol w="484094">
                  <a:extLst>
                    <a:ext uri="{9D8B030D-6E8A-4147-A177-3AD203B41FA5}">
                      <a16:colId xmlns:a16="http://schemas.microsoft.com/office/drawing/2014/main" val="511581008"/>
                    </a:ext>
                  </a:extLst>
                </a:gridCol>
                <a:gridCol w="408790">
                  <a:extLst>
                    <a:ext uri="{9D8B030D-6E8A-4147-A177-3AD203B41FA5}">
                      <a16:colId xmlns:a16="http://schemas.microsoft.com/office/drawing/2014/main" val="3673594176"/>
                    </a:ext>
                  </a:extLst>
                </a:gridCol>
                <a:gridCol w="527125">
                  <a:extLst>
                    <a:ext uri="{9D8B030D-6E8A-4147-A177-3AD203B41FA5}">
                      <a16:colId xmlns:a16="http://schemas.microsoft.com/office/drawing/2014/main" val="1603158175"/>
                    </a:ext>
                  </a:extLst>
                </a:gridCol>
                <a:gridCol w="591671">
                  <a:extLst>
                    <a:ext uri="{9D8B030D-6E8A-4147-A177-3AD203B41FA5}">
                      <a16:colId xmlns:a16="http://schemas.microsoft.com/office/drawing/2014/main" val="3384262741"/>
                    </a:ext>
                  </a:extLst>
                </a:gridCol>
                <a:gridCol w="430305">
                  <a:extLst>
                    <a:ext uri="{9D8B030D-6E8A-4147-A177-3AD203B41FA5}">
                      <a16:colId xmlns:a16="http://schemas.microsoft.com/office/drawing/2014/main" val="2545805661"/>
                    </a:ext>
                  </a:extLst>
                </a:gridCol>
                <a:gridCol w="957433">
                  <a:extLst>
                    <a:ext uri="{9D8B030D-6E8A-4147-A177-3AD203B41FA5}">
                      <a16:colId xmlns:a16="http://schemas.microsoft.com/office/drawing/2014/main" val="2672796584"/>
                    </a:ext>
                  </a:extLst>
                </a:gridCol>
              </a:tblGrid>
              <a:tr h="195466">
                <a:tc gridSpan="6">
                  <a:txBody>
                    <a:bodyPr/>
                    <a:lstStyle/>
                    <a:p>
                      <a:pPr algn="ctr" fontAlgn="b"/>
                      <a:r>
                        <a:rPr lang="en-US" sz="1000" b="1" i="0" u="none" strike="noStrike">
                          <a:solidFill>
                            <a:srgbClr val="000000"/>
                          </a:solidFill>
                          <a:effectLst/>
                          <a:latin typeface="Calibri" panose="020F0502020204030204" pitchFamily="34" charset="0"/>
                        </a:rPr>
                        <a:t>CSP Notification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000" b="1" i="0" u="none" strike="noStrike" dirty="0">
                          <a:solidFill>
                            <a:srgbClr val="000000"/>
                          </a:solidFill>
                          <a:effectLst/>
                          <a:latin typeface="Calibri" panose="020F0502020204030204" pitchFamily="34" charset="0"/>
                        </a:rPr>
                        <a:t>Impact details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9122491"/>
                  </a:ext>
                </a:extLst>
              </a:tr>
              <a:tr h="195466">
                <a:tc>
                  <a:txBody>
                    <a:bodyPr/>
                    <a:lstStyle/>
                    <a:p>
                      <a:pPr algn="ctr" fontAlgn="b"/>
                      <a:r>
                        <a:rPr lang="en-US" sz="1000" b="1" i="0" u="none" strike="noStrike">
                          <a:solidFill>
                            <a:srgbClr val="000000"/>
                          </a:solidFill>
                          <a:effectLst/>
                          <a:latin typeface="Calibri" panose="020F0502020204030204" pitchFamily="34"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Start Time (UTC)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err="1" smtClean="0">
                          <a:solidFill>
                            <a:srgbClr val="000000"/>
                          </a:solidFill>
                          <a:effectLst/>
                          <a:latin typeface="Calibri" panose="020F0502020204030204" pitchFamily="34" charset="0"/>
                        </a:rPr>
                        <a:t>Dur</a:t>
                      </a:r>
                      <a:r>
                        <a:rPr lang="en-US" sz="1000" b="1" i="0" u="none" strike="noStrike" dirty="0" smtClean="0">
                          <a:solidFill>
                            <a:srgbClr val="000000"/>
                          </a:solidFill>
                          <a:effectLst/>
                          <a:latin typeface="Calibri" panose="020F0502020204030204" pitchFamily="34" charset="0"/>
                        </a:rPr>
                        <a:t> </a:t>
                      </a:r>
                      <a:r>
                        <a:rPr lang="en-US" sz="1000" b="1" i="0" u="none" strike="noStrike" dirty="0">
                          <a:solidFill>
                            <a:srgbClr val="000000"/>
                          </a:solidFill>
                          <a:effectLst/>
                          <a:latin typeface="Calibri" panose="020F0502020204030204" pitchFamily="34" charset="0"/>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Service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Satellite Region Impacted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000000"/>
                          </a:solidFill>
                          <a:effectLst/>
                          <a:latin typeface="Calibri" panose="020F0502020204030204" pitchFamily="34" charset="0"/>
                        </a:rPr>
                        <a:t>Source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smtClean="0">
                          <a:solidFill>
                            <a:srgbClr val="000000"/>
                          </a:solidFill>
                          <a:effectLst/>
                          <a:latin typeface="Calibri" panose="020F0502020204030204" pitchFamily="34" charset="0"/>
                        </a:rPr>
                        <a:t>Detected</a:t>
                      </a:r>
                    </a:p>
                    <a:p>
                      <a:pPr algn="ctr" fontAlgn="b"/>
                      <a:r>
                        <a:rPr lang="en-US" sz="1000" b="1" i="0" u="none" strike="noStrike" dirty="0" smtClean="0">
                          <a:solidFill>
                            <a:srgbClr val="000000"/>
                          </a:solidFill>
                          <a:effectLst/>
                          <a:latin typeface="Calibri" panose="020F0502020204030204" pitchFamily="34" charset="0"/>
                        </a:rPr>
                        <a:t>Reported</a:t>
                      </a:r>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Path 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End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err="1" smtClean="0">
                          <a:solidFill>
                            <a:srgbClr val="000000"/>
                          </a:solidFill>
                          <a:effectLst/>
                          <a:latin typeface="Calibri" panose="020F0502020204030204" pitchFamily="34" charset="0"/>
                        </a:rPr>
                        <a:t>Dur</a:t>
                      </a:r>
                      <a:r>
                        <a:rPr lang="en-US" sz="1000" b="1" i="0" u="none" strike="noStrike" dirty="0" smtClean="0">
                          <a:solidFill>
                            <a:srgbClr val="000000"/>
                          </a:solidFill>
                          <a:effectLst/>
                          <a:latin typeface="Calibri" panose="020F0502020204030204" pitchFamily="34" charset="0"/>
                        </a:rPr>
                        <a:t> (min</a:t>
                      </a:r>
                      <a:r>
                        <a:rPr lang="en-US" sz="10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Delay &gt; 180 sec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Impacted flights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Total uplinks on Path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MAS failures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fr-FR" sz="1000" b="1" i="0" u="none" strike="noStrike" dirty="0" err="1">
                          <a:solidFill>
                            <a:srgbClr val="000000"/>
                          </a:solidFill>
                          <a:effectLst/>
                          <a:latin typeface="Calibri" panose="020F0502020204030204" pitchFamily="34" charset="0"/>
                        </a:rPr>
                        <a:t>Outage</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Related</a:t>
                      </a:r>
                      <a:r>
                        <a:rPr lang="fr-FR" sz="1000" b="1" i="0" u="none" strike="noStrike" dirty="0">
                          <a:solidFill>
                            <a:srgbClr val="000000"/>
                          </a:solidFill>
                          <a:effectLst/>
                          <a:latin typeface="Calibri" panose="020F0502020204030204" pitchFamily="34" charset="0"/>
                        </a:rPr>
                        <a:t> </a:t>
                      </a:r>
                      <a:r>
                        <a:rPr lang="fr-FR" sz="1000" b="1" i="0" u="none" strike="noStrike" dirty="0" err="1">
                          <a:solidFill>
                            <a:srgbClr val="000000"/>
                          </a:solidFill>
                          <a:effectLst/>
                          <a:latin typeface="Calibri" panose="020F0502020204030204" pitchFamily="34" charset="0"/>
                        </a:rPr>
                        <a:t>Sector</a:t>
                      </a:r>
                      <a:r>
                        <a:rPr lang="fr-FR" sz="1000" b="1" i="0" u="none" strike="noStrike" dirty="0">
                          <a:solidFill>
                            <a:srgbClr val="000000"/>
                          </a:solidFill>
                          <a:effectLst/>
                          <a:latin typeface="Calibri" panose="020F0502020204030204" pitchFamily="34" charset="0"/>
                        </a:rPr>
                        <a:t> Queue Messages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4823663"/>
                  </a:ext>
                </a:extLst>
              </a:tr>
              <a:tr h="195466">
                <a:tc rowSpan="3">
                  <a:txBody>
                    <a:bodyPr/>
                    <a:lstStyle/>
                    <a:p>
                      <a:pPr algn="ctr" fontAlgn="ctr"/>
                      <a:r>
                        <a:rPr lang="en-US" sz="1000" b="0" i="0" u="none" strike="noStrike">
                          <a:solidFill>
                            <a:srgbClr val="000000"/>
                          </a:solidFill>
                          <a:effectLst/>
                          <a:latin typeface="Calibri" panose="020F0502020204030204" pitchFamily="34" charset="0"/>
                        </a:rPr>
                        <a:t>6-Feb-20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23:05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Iridium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Global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SITA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21:58:42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22:19:48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73980448"/>
                  </a:ext>
                </a:extLst>
              </a:tr>
              <a:tr h="1954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23:26:33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23:58:58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94852623"/>
                  </a:ext>
                </a:extLst>
              </a:tr>
              <a:tr h="1954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IGW1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1798617"/>
                  </a:ext>
                </a:extLst>
              </a:tr>
              <a:tr h="195466">
                <a:tc gridSpan="18">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8F8F8"/>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9470003"/>
                  </a:ext>
                </a:extLst>
              </a:tr>
              <a:tr h="195466">
                <a:tc rowSpan="3">
                  <a:txBody>
                    <a:bodyPr/>
                    <a:lstStyle/>
                    <a:p>
                      <a:pPr algn="ctr" fontAlgn="ctr"/>
                      <a:r>
                        <a:rPr lang="en-US" sz="1000" b="0" i="0" u="none" strike="noStrike">
                          <a:solidFill>
                            <a:srgbClr val="000000"/>
                          </a:solidFill>
                          <a:effectLst/>
                          <a:latin typeface="Calibri" panose="020F0502020204030204" pitchFamily="34" charset="0"/>
                        </a:rPr>
                        <a:t>6-Feb-20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a:solidFill>
                            <a:srgbClr val="000000"/>
                          </a:solidFill>
                          <a:effectLst/>
                          <a:latin typeface="Calibri" panose="020F0502020204030204" pitchFamily="34" charset="0"/>
                        </a:rPr>
                        <a:t>23:43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Iridium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Global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US" sz="1000" b="0" i="0" u="none" strike="noStrike" dirty="0">
                          <a:solidFill>
                            <a:srgbClr val="000000"/>
                          </a:solidFill>
                          <a:effectLst/>
                          <a:latin typeface="Calibri" panose="020F0502020204030204" pitchFamily="34" charset="0"/>
                        </a:rPr>
                        <a:t>ARINC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21:59:23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22:21:29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87482007"/>
                  </a:ext>
                </a:extLst>
              </a:tr>
              <a:tr h="1954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Detected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D5"/>
                    </a:solidFill>
                  </a:tcPr>
                </a:tc>
                <a:tc>
                  <a:txBody>
                    <a:bodyPr/>
                    <a:lstStyle/>
                    <a:p>
                      <a:pPr algn="ctr" fontAlgn="b"/>
                      <a:r>
                        <a:rPr lang="en-US" sz="1000" b="0" i="0" u="none" strike="noStrike">
                          <a:solidFill>
                            <a:srgbClr val="000000"/>
                          </a:solidFill>
                          <a:effectLst/>
                          <a:latin typeface="Calibri" panose="020F0502020204030204" pitchFamily="34" charset="0"/>
                        </a:rPr>
                        <a:t>IG1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22:58:43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00:18:10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64140140"/>
                  </a:ext>
                </a:extLst>
              </a:tr>
              <a:tr h="1954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Reported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IG1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23:43:00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98840666"/>
                  </a:ext>
                </a:extLst>
              </a:tr>
            </a:tbl>
          </a:graphicData>
        </a:graphic>
      </p:graphicFrame>
    </p:spTree>
    <p:extLst>
      <p:ext uri="{BB962C8B-B14F-4D97-AF65-F5344CB8AC3E}">
        <p14:creationId xmlns:p14="http://schemas.microsoft.com/office/powerpoint/2010/main" val="323238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EECA22D0D8BA4E83B4230654E57C5E" ma:contentTypeVersion="2" ma:contentTypeDescription="Create a new document." ma:contentTypeScope="" ma:versionID="2afd4d28678bb90325f1f2ed5fcc4f66">
  <xsd:schema xmlns:xsd="http://www.w3.org/2001/XMLSchema" xmlns:xs="http://www.w3.org/2001/XMLSchema" xmlns:p="http://schemas.microsoft.com/office/2006/metadata/properties" targetNamespace="http://schemas.microsoft.com/office/2006/metadata/properties" ma:root="true" ma:fieldsID="b74c3058dac442da6911b30a1114a3a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DBE2C-0F0C-4B77-AFD3-FA6883C651D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39418ED-A9C5-4DDD-B429-AD2F91850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486F36A-F429-4773-AED7-B50FEAFD7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65259</TotalTime>
  <Words>2437</Words>
  <Application>Microsoft Office PowerPoint</Application>
  <PresentationFormat>On-screen Show (4:3)</PresentationFormat>
  <Paragraphs>1200</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1_Custom Design</vt:lpstr>
      <vt:lpstr>Datalink Outages Oakland Center  Reported and Detected  </vt:lpstr>
      <vt:lpstr>Overview</vt:lpstr>
      <vt:lpstr>PowerPoint Presentation</vt:lpstr>
      <vt:lpstr>PowerPoint Presentation</vt:lpstr>
      <vt:lpstr>Reported Outages</vt:lpstr>
      <vt:lpstr>Reported Outages No Observed Impact</vt:lpstr>
      <vt:lpstr>Reported Outages Low/Moderate Impact</vt:lpstr>
      <vt:lpstr>Reported Outages Moderate/Significant Impact</vt:lpstr>
      <vt:lpstr>Reported Outages Moderate/Significant Impact</vt:lpstr>
      <vt:lpstr>Reported Outages   Moderate/Significant Impact</vt:lpstr>
      <vt:lpstr>Reported Outages   Significant Impact</vt:lpstr>
      <vt:lpstr>Reported Outages   Significant Impact</vt:lpstr>
      <vt:lpstr>Reported Outages   ADS-C Latency by GES</vt:lpstr>
      <vt:lpstr>Reported Outages   Uplink Delivery and MAS Response</vt:lpstr>
      <vt:lpstr>Unreported Outages</vt:lpstr>
      <vt:lpstr>Unreported Outages   Low/Moderate Impact</vt:lpstr>
      <vt:lpstr>Unreported Outages   Moderate/Significant Impact</vt:lpstr>
      <vt:lpstr>Improved monitoring capabilities for communication and surveillance network performance</vt:lpstr>
      <vt:lpstr>Outage Detection</vt:lpstr>
      <vt:lpstr>Air Traffic Improvements</vt:lpstr>
      <vt:lpstr>Tech Ops Improvements</vt:lpstr>
      <vt:lpstr>Network Outage Detection and Reporting(NODAR) Project Team</vt:lpstr>
      <vt:lpstr>Network Outage Detection and Reporting (NODAR) Project Team</vt:lpstr>
      <vt:lpstr>Still working on…</vt:lpstr>
    </vt:vector>
  </TitlesOfParts>
  <Company>CSSI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Burton</dc:creator>
  <cp:lastModifiedBy>Fuller, Julia (FAA)</cp:lastModifiedBy>
  <cp:revision>2191</cp:revision>
  <cp:lastPrinted>2015-04-29T14:30:41Z</cp:lastPrinted>
  <dcterms:created xsi:type="dcterms:W3CDTF">2005-01-28T20:32:53Z</dcterms:created>
  <dcterms:modified xsi:type="dcterms:W3CDTF">2020-08-03T02:28:15Z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0x010100B4EECA22D0D8BA4E83B4230654E57C5E</vt:lpwstr>
  </property>
  <property fmtid="{D5CDD505-2E9C-101B-9397-08002B2CF9AE}" pid="3" name="Order">
    <vt:r8>2800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