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73" r:id="rId3"/>
    <p:sldId id="275" r:id="rId4"/>
    <p:sldId id="284" r:id="rId5"/>
    <p:sldId id="317" r:id="rId6"/>
    <p:sldId id="333" r:id="rId7"/>
    <p:sldId id="350" r:id="rId8"/>
    <p:sldId id="322" r:id="rId9"/>
    <p:sldId id="312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5"/>
            <p14:sldId id="284"/>
          </p14:sldIdLst>
        </p14:section>
        <p14:section name="Reports to RASMAG27" id="{17199C97-4617-47F6-AA94-63EB6C50E0BB}">
          <p14:sldIdLst>
            <p14:sldId id="317"/>
            <p14:sldId id="333"/>
            <p14:sldId id="350"/>
          </p14:sldIdLst>
        </p14:section>
        <p14:section name="Action for the meeting" id="{ED5BC948-D960-4DEB-8D15-ADB73CE73279}">
          <p14:sldIdLst>
            <p14:sldId id="322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itsky, Stephanie" initials="BS" lastIdx="1" clrIdx="0"/>
  <p:cmAuthor id="1" name="Falk, Christine (FAA)" initials="FC(" lastIdx="1" clrIdx="1">
    <p:extLst>
      <p:ext uri="{19B8F6BF-5375-455C-9EA6-DF929625EA0E}">
        <p15:presenceInfo xmlns:p15="http://schemas.microsoft.com/office/powerpoint/2012/main" userId="S-1-5-21-3215564045-1863808890-1157122868-74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717" autoAdjust="0"/>
  </p:normalViewPr>
  <p:slideViewPr>
    <p:cSldViewPr snapToGrid="0">
      <p:cViewPr varScale="1">
        <p:scale>
          <a:sx n="102" d="100"/>
          <a:sy n="102" d="100"/>
        </p:scale>
        <p:origin x="438" y="126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Monitoring Agency Activities in South Pacific Airspace 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sz="1600" dirty="0" smtClean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Prepared by: PARMO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 April 2023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July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PARMO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PARMO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PARMO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PARMO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PARMO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July 2021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PARMO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falk@faa.gov" TargetMode="External"/><Relationship Id="rId2" Type="http://schemas.openxmlformats.org/officeDocument/2006/relationships/hyperlink" Target="mailto:parmo@faa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476" y="240080"/>
            <a:ext cx="4519544" cy="3273758"/>
          </a:xfrm>
        </p:spPr>
        <p:txBody>
          <a:bodyPr/>
          <a:lstStyle/>
          <a:p>
            <a:r>
              <a:rPr lang="en-US" sz="2800" dirty="0" smtClean="0"/>
              <a:t>37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Meeting of the Informal South Pacific Air Traffic Services Coordinating Group (ISPACG/37)</a:t>
            </a:r>
            <a:endParaRPr lang="en-US" sz="2800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7476" y="2561046"/>
            <a:ext cx="4490748" cy="1067092"/>
          </a:xfrm>
        </p:spPr>
        <p:txBody>
          <a:bodyPr/>
          <a:lstStyle/>
          <a:p>
            <a:r>
              <a:rPr lang="en-US" sz="2400" dirty="0" smtClean="0"/>
              <a:t>Monitoring Agency Activities in South Pacific Airspace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Pacific Approvals Registry and Monitoring Organization (PARMO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Annual reports to RASMAG/27</a:t>
            </a:r>
            <a:endParaRPr lang="en-US" sz="2400" dirty="0"/>
          </a:p>
          <a:p>
            <a:r>
              <a:rPr lang="en-US" sz="2400" dirty="0" smtClean="0"/>
              <a:t>Action for the Meeting (Reminders)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Monitoring Agencies for Pacific Airspace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2863" y="6248400"/>
            <a:ext cx="877887" cy="457200"/>
          </a:xfrm>
        </p:spPr>
        <p:txBody>
          <a:bodyPr/>
          <a:lstStyle/>
          <a:p>
            <a:fld id="{FCF95BF4-3AED-4764-99C6-12DB7E4ED9C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8625" y="1223804"/>
            <a:ext cx="8052619" cy="4754880"/>
            <a:chOff x="428625" y="1223804"/>
            <a:chExt cx="8052619" cy="47548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625" y="1223804"/>
              <a:ext cx="8052619" cy="47548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314452" y="2341916"/>
              <a:ext cx="4773054" cy="2861601"/>
              <a:chOff x="1314452" y="2341916"/>
              <a:chExt cx="4773054" cy="2861601"/>
            </a:xfrm>
          </p:grpSpPr>
          <p:sp>
            <p:nvSpPr>
              <p:cNvPr id="2" name="TextBox 1"/>
              <p:cNvSpPr txBox="1"/>
              <p:nvPr/>
            </p:nvSpPr>
            <p:spPr bwMode="auto">
              <a:xfrm>
                <a:off x="5155071" y="3094764"/>
                <a:ext cx="93243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600" b="1" dirty="0" smtClean="0"/>
                  <a:t>PARMO</a:t>
                </a:r>
                <a:endParaRPr lang="en-US" sz="1600" b="1" dirty="0"/>
              </a:p>
            </p:txBody>
          </p:sp>
          <p:sp>
            <p:nvSpPr>
              <p:cNvPr id="5" name="TextBox 4"/>
              <p:cNvSpPr txBox="1"/>
              <p:nvPr/>
            </p:nvSpPr>
            <p:spPr bwMode="auto">
              <a:xfrm>
                <a:off x="2139518" y="4864963"/>
                <a:ext cx="798617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600" b="1" dirty="0" smtClean="0"/>
                  <a:t>AAMA</a:t>
                </a:r>
                <a:endParaRPr lang="en-US" sz="1600" b="1" dirty="0"/>
              </a:p>
            </p:txBody>
          </p:sp>
          <p:sp>
            <p:nvSpPr>
              <p:cNvPr id="6" name="TextBox 5"/>
              <p:cNvSpPr txBox="1"/>
              <p:nvPr/>
            </p:nvSpPr>
            <p:spPr bwMode="auto">
              <a:xfrm>
                <a:off x="1314452" y="3233263"/>
                <a:ext cx="64472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/>
                  <a:t>MAAR</a:t>
                </a:r>
                <a:endParaRPr lang="en-US" sz="1200" b="1" dirty="0"/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3435660" y="2618915"/>
                <a:ext cx="72167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/>
                  <a:t>JASMA</a:t>
                </a:r>
                <a:endParaRPr lang="en-US" sz="1200" b="1" dirty="0"/>
              </a:p>
            </p:txBody>
          </p:sp>
          <p:sp>
            <p:nvSpPr>
              <p:cNvPr id="8" name="TextBox 7"/>
              <p:cNvSpPr txBox="1"/>
              <p:nvPr/>
            </p:nvSpPr>
            <p:spPr bwMode="auto">
              <a:xfrm>
                <a:off x="1959180" y="2341916"/>
                <a:ext cx="100540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/>
                  <a:t>China RMA</a:t>
                </a:r>
                <a:endParaRPr lang="en-US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5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2638" y="137265"/>
            <a:ext cx="8472488" cy="609600"/>
          </a:xfrm>
        </p:spPr>
        <p:txBody>
          <a:bodyPr/>
          <a:lstStyle/>
          <a:p>
            <a:r>
              <a:rPr lang="en-US" sz="2400" dirty="0" smtClean="0"/>
              <a:t>PARMO Summary of Vertical Collision Risk Estimates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83" y="899265"/>
            <a:ext cx="5606627" cy="2605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57" y="3504909"/>
            <a:ext cx="6005080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701" y="2060029"/>
            <a:ext cx="1836244" cy="234229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Most </a:t>
            </a:r>
            <a:r>
              <a:rPr lang="en-US" sz="2000" dirty="0" smtClean="0"/>
              <a:t>occurrence reports involved  </a:t>
            </a:r>
            <a:r>
              <a:rPr lang="en-US" sz="2000" dirty="0" smtClean="0"/>
              <a:t>ATC-unit to ATC-unit transitions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841"/>
            <a:ext cx="9144000" cy="869247"/>
          </a:xfrm>
        </p:spPr>
        <p:txBody>
          <a:bodyPr/>
          <a:lstStyle/>
          <a:p>
            <a:pPr algn="ctr"/>
            <a:r>
              <a:rPr lang="en-US" sz="2800" dirty="0" smtClean="0"/>
              <a:t>Vertical Occurrence </a:t>
            </a:r>
            <a:r>
              <a:rPr lang="en-US" sz="2800" dirty="0" smtClean="0"/>
              <a:t>Reports Submitted to PARMO (RASMAG/27)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45" y="914400"/>
            <a:ext cx="723782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048" y="100546"/>
            <a:ext cx="8472488" cy="609600"/>
          </a:xfrm>
        </p:spPr>
        <p:txBody>
          <a:bodyPr/>
          <a:lstStyle/>
          <a:p>
            <a:r>
              <a:rPr lang="en-US" sz="3600" dirty="0" smtClean="0"/>
              <a:t>RASMAG</a:t>
            </a:r>
            <a:r>
              <a:rPr lang="en-US" dirty="0" smtClean="0"/>
              <a:t> “Hot Spot” Updates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40967"/>
            <a:ext cx="9032240" cy="874602"/>
          </a:xfrm>
        </p:spPr>
        <p:txBody>
          <a:bodyPr/>
          <a:lstStyle/>
          <a:p>
            <a:r>
              <a:rPr lang="en-US" sz="2000" b="1" dirty="0" smtClean="0"/>
              <a:t>Hot Spot N</a:t>
            </a:r>
            <a:r>
              <a:rPr lang="en-US" sz="2000" dirty="0" smtClean="0"/>
              <a:t>, Central East Pacific (CEP) area between North America and Hawaii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[2021 – category E LHDs increasing]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651"/>
            <a:ext cx="4591521" cy="271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92" y="1815569"/>
            <a:ext cx="4292936" cy="258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521" y="4399280"/>
            <a:ext cx="4552479" cy="245004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43267"/>
              </p:ext>
            </p:extLst>
          </p:nvPr>
        </p:nvGraphicFramePr>
        <p:xfrm>
          <a:off x="-1" y="4664180"/>
          <a:ext cx="4591521" cy="193058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8711">
                  <a:extLst>
                    <a:ext uri="{9D8B030D-6E8A-4147-A177-3AD203B41FA5}">
                      <a16:colId xmlns:a16="http://schemas.microsoft.com/office/drawing/2014/main" val="74032454"/>
                    </a:ext>
                  </a:extLst>
                </a:gridCol>
                <a:gridCol w="958039">
                  <a:extLst>
                    <a:ext uri="{9D8B030D-6E8A-4147-A177-3AD203B41FA5}">
                      <a16:colId xmlns:a16="http://schemas.microsoft.com/office/drawing/2014/main" val="1367269285"/>
                    </a:ext>
                  </a:extLst>
                </a:gridCol>
                <a:gridCol w="989280">
                  <a:extLst>
                    <a:ext uri="{9D8B030D-6E8A-4147-A177-3AD203B41FA5}">
                      <a16:colId xmlns:a16="http://schemas.microsoft.com/office/drawing/2014/main" val="2729706022"/>
                    </a:ext>
                  </a:extLst>
                </a:gridCol>
                <a:gridCol w="1165491">
                  <a:extLst>
                    <a:ext uri="{9D8B030D-6E8A-4147-A177-3AD203B41FA5}">
                      <a16:colId xmlns:a16="http://schemas.microsoft.com/office/drawing/2014/main" val="104178404"/>
                    </a:ext>
                  </a:extLst>
                </a:gridCol>
              </a:tblGrid>
              <a:tr h="21450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2021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326946"/>
                  </a:ext>
                </a:extLst>
              </a:tr>
              <a:tr h="21450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Flying </a:t>
                      </a:r>
                      <a:r>
                        <a:rPr lang="en-US" sz="1400" dirty="0">
                          <a:effectLst/>
                        </a:rPr>
                        <a:t>hours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425,950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215,009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461,990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621995"/>
                  </a:ext>
                </a:extLst>
              </a:tr>
              <a:tr h="4290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Number of flights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115,543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63,661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128,927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585052"/>
                  </a:ext>
                </a:extLst>
              </a:tr>
              <a:tr h="21450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% Data link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69.1 %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81.8%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83.8%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172519"/>
                  </a:ext>
                </a:extLst>
              </a:tr>
              <a:tr h="21450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% HF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smtClean="0">
                          <a:effectLst/>
                        </a:rPr>
                        <a:t>only)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30.9 %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18.2%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16.2%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666148"/>
                  </a:ext>
                </a:extLst>
              </a:tr>
              <a:tr h="64352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% </a:t>
                      </a:r>
                      <a:r>
                        <a:rPr lang="en-US" sz="1400" dirty="0">
                          <a:effectLst/>
                        </a:rPr>
                        <a:t>RNP4, RCP240, &amp; RSP180 filing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31.4 %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52.2%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69.3%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354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2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for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8" y="1081785"/>
            <a:ext cx="8959272" cy="4713287"/>
          </a:xfrm>
        </p:spPr>
        <p:txBody>
          <a:bodyPr/>
          <a:lstStyle/>
          <a:p>
            <a:r>
              <a:rPr lang="en-US" dirty="0" smtClean="0"/>
              <a:t>Ensure ANSPs/States </a:t>
            </a:r>
          </a:p>
          <a:p>
            <a:pPr lvl="1"/>
            <a:r>
              <a:rPr lang="en-US" dirty="0" smtClean="0"/>
              <a:t>Provide annual traffic sample data to the designated RMA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vertical, lateral, and longitudinal occurrence </a:t>
            </a:r>
            <a:r>
              <a:rPr lang="en-US" dirty="0"/>
              <a:t>reports </a:t>
            </a:r>
            <a:r>
              <a:rPr lang="en-US" dirty="0" smtClean="0"/>
              <a:t>to PARMO (internal investigation reports can be attached)</a:t>
            </a:r>
          </a:p>
          <a:p>
            <a:pPr lvl="2"/>
            <a:r>
              <a:rPr lang="en-US" sz="1800" dirty="0" smtClean="0"/>
              <a:t>Key information for these occurrence reports to help determine underlying causal factors and duration/magnitude</a:t>
            </a:r>
          </a:p>
          <a:p>
            <a:pPr lvl="3"/>
            <a:r>
              <a:rPr lang="en-US" sz="1600" dirty="0" smtClean="0"/>
              <a:t>Location of the occurrence</a:t>
            </a:r>
          </a:p>
          <a:p>
            <a:pPr lvl="3"/>
            <a:r>
              <a:rPr lang="en-US" sz="1600" dirty="0" smtClean="0"/>
              <a:t>Summary/narrative </a:t>
            </a:r>
          </a:p>
          <a:p>
            <a:pPr lvl="3"/>
            <a:r>
              <a:rPr lang="en-US" sz="1600" dirty="0" smtClean="0"/>
              <a:t>Relevant time stamps</a:t>
            </a:r>
          </a:p>
          <a:p>
            <a:pPr lvl="3"/>
            <a:r>
              <a:rPr lang="en-US" sz="1600" dirty="0" smtClean="0"/>
              <a:t>ADS-C reports</a:t>
            </a:r>
          </a:p>
          <a:p>
            <a:pPr lvl="3"/>
            <a:r>
              <a:rPr lang="en-US" sz="1600" dirty="0" smtClean="0"/>
              <a:t>CPDLC messages</a:t>
            </a:r>
          </a:p>
          <a:p>
            <a:pPr lvl="3"/>
            <a:r>
              <a:rPr lang="en-US" sz="1600" b="1" i="1" dirty="0" smtClean="0"/>
              <a:t>Any corrective action/mitigation introduced as a result of the occurrence</a:t>
            </a:r>
            <a:endParaRPr lang="en-US" sz="2400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  <a:br>
              <a:rPr lang="en-US" sz="5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parmo@faa.gov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Christine </a:t>
            </a:r>
            <a:r>
              <a:rPr lang="en-US" sz="2800" dirty="0"/>
              <a:t>Falk </a:t>
            </a:r>
            <a:r>
              <a:rPr lang="en-US" sz="2800" dirty="0">
                <a:hlinkClick r:id="rId3"/>
              </a:rPr>
              <a:t>Christine.falk@faa.gov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7475" y="3529013"/>
            <a:ext cx="2429999" cy="1157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250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Helvetica Neue Medium</vt:lpstr>
      <vt:lpstr>Times New Roman</vt:lpstr>
      <vt:lpstr>1_Custom Design</vt:lpstr>
      <vt:lpstr>2_Custom Design</vt:lpstr>
      <vt:lpstr>37th Meeting of the Informal South Pacific Air Traffic Services Coordinating Group (ISPACG/37)</vt:lpstr>
      <vt:lpstr>Overview</vt:lpstr>
      <vt:lpstr>Monitoring Agencies for Pacific Airspace</vt:lpstr>
      <vt:lpstr>PARMO Summary of Vertical Collision Risk Estimates</vt:lpstr>
      <vt:lpstr>Vertical Occurrence Reports Submitted to PARMO (RASMAG/27)</vt:lpstr>
      <vt:lpstr>RASMAG “Hot Spot” Updates</vt:lpstr>
      <vt:lpstr>Action for the Meeting</vt:lpstr>
      <vt:lpstr>Questions?   parmo@faa.gov      Christine Falk Christine.falk@faa.gov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Falk, Christine (FAA)</cp:lastModifiedBy>
  <cp:revision>391</cp:revision>
  <dcterms:created xsi:type="dcterms:W3CDTF">2005-01-28T20:32:53Z</dcterms:created>
  <dcterms:modified xsi:type="dcterms:W3CDTF">2023-04-12T17:57:07Z</dcterms:modified>
</cp:coreProperties>
</file>