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5332" r:id="rId2"/>
  </p:sldMasterIdLst>
  <p:notesMasterIdLst>
    <p:notesMasterId r:id="rId10"/>
  </p:notesMasterIdLst>
  <p:handoutMasterIdLst>
    <p:handoutMasterId r:id="rId11"/>
  </p:handoutMasterIdLst>
  <p:sldIdLst>
    <p:sldId id="704" r:id="rId3"/>
    <p:sldId id="735" r:id="rId4"/>
    <p:sldId id="750" r:id="rId5"/>
    <p:sldId id="751" r:id="rId6"/>
    <p:sldId id="752" r:id="rId7"/>
    <p:sldId id="737" r:id="rId8"/>
    <p:sldId id="749" r:id="rId9"/>
  </p:sldIdLst>
  <p:sldSz cx="9144000" cy="6858000" type="screen4x3"/>
  <p:notesSz cx="9296400" cy="7010400"/>
  <p:defaultTextStyle>
    <a:defPPr>
      <a:defRPr lang="en-US"/>
    </a:defPPr>
    <a:lvl1pPr algn="l" rtl="0" fontAlgn="base">
      <a:spcBef>
        <a:spcPct val="50000"/>
      </a:spcBef>
      <a:spcAft>
        <a:spcPct val="0"/>
      </a:spcAft>
      <a:buChar char="•"/>
      <a:defRPr sz="2400" kern="1200">
        <a:solidFill>
          <a:schemeClr val="tx1"/>
        </a:solidFill>
        <a:latin typeface="Arial" pitchFamily="34" charset="0"/>
        <a:ea typeface="+mn-ea"/>
        <a:cs typeface="Arial" pitchFamily="34" charset="0"/>
      </a:defRPr>
    </a:lvl1pPr>
    <a:lvl2pPr marL="4572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2pPr>
    <a:lvl3pPr marL="9144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3pPr>
    <a:lvl4pPr marL="13716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4pPr>
    <a:lvl5pPr marL="1828800" algn="l" rtl="0" fontAlgn="base">
      <a:spcBef>
        <a:spcPct val="50000"/>
      </a:spcBef>
      <a:spcAft>
        <a:spcPct val="0"/>
      </a:spcAft>
      <a:buChar char="•"/>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9669A3DF-CB13-43DC-9B3F-1FAAF2ACBD51}">
          <p14:sldIdLst>
            <p14:sldId id="704"/>
            <p14:sldId id="735"/>
            <p14:sldId id="750"/>
            <p14:sldId id="751"/>
            <p14:sldId id="752"/>
            <p14:sldId id="737"/>
            <p14:sldId id="749"/>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erson" initials="MP" lastIdx="7" clrIdx="0"/>
  <p:cmAuthor id="1" name="Brewer, Theresa (FAA)" initials="TB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a:srgbClr val="FF5050"/>
    <a:srgbClr val="FF99FF"/>
    <a:srgbClr val="FF9933"/>
    <a:srgbClr val="1D2F68"/>
    <a:srgbClr val="C0C0C0"/>
    <a:srgbClr val="FF0000"/>
    <a:srgbClr val="FFFFCC"/>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6" autoAdjust="0"/>
    <p:restoredTop sz="90875" autoAdjust="0"/>
  </p:normalViewPr>
  <p:slideViewPr>
    <p:cSldViewPr snapToGrid="0">
      <p:cViewPr varScale="1">
        <p:scale>
          <a:sx n="105" d="100"/>
          <a:sy n="105" d="100"/>
        </p:scale>
        <p:origin x="1842" y="9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9" d="100"/>
          <a:sy n="89" d="100"/>
        </p:scale>
        <p:origin x="-1349" y="-72"/>
      </p:cViewPr>
      <p:guideLst>
        <p:guide orient="horz" pos="2208"/>
        <p:guide pos="2928"/>
      </p:guideLst>
    </p:cSldViewPr>
  </p:notesViewPr>
  <p:gridSpacing cx="72237" cy="72237"/>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4579" name="Rectangle 3"/>
          <p:cNvSpPr>
            <a:spLocks noGrp="1" noChangeArrowheads="1"/>
          </p:cNvSpPr>
          <p:nvPr>
            <p:ph type="dt" sz="quarter"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endParaRPr lang="en-US"/>
          </a:p>
        </p:txBody>
      </p:sp>
      <p:sp>
        <p:nvSpPr>
          <p:cNvPr id="24580" name="Rectangle 4"/>
          <p:cNvSpPr>
            <a:spLocks noGrp="1" noChangeArrowheads="1"/>
          </p:cNvSpPr>
          <p:nvPr>
            <p:ph type="ftr" sz="quarter" idx="2"/>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4581" name="Rectangle 5"/>
          <p:cNvSpPr>
            <a:spLocks noGrp="1" noChangeArrowheads="1"/>
          </p:cNvSpPr>
          <p:nvPr>
            <p:ph type="sldNum" sz="quarter" idx="3"/>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fld id="{CE6A7228-30B6-47CF-92E1-10606030DCCD}" type="slidenum">
              <a:rPr lang="en-US"/>
              <a:pPr>
                <a:defRPr/>
              </a:pPr>
              <a:t>‹#›</a:t>
            </a:fld>
            <a:endParaRPr lang="en-US"/>
          </a:p>
        </p:txBody>
      </p:sp>
    </p:spTree>
    <p:extLst>
      <p:ext uri="{BB962C8B-B14F-4D97-AF65-F5344CB8AC3E}">
        <p14:creationId xmlns:p14="http://schemas.microsoft.com/office/powerpoint/2010/main" val="268734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1507" name="Rectangle 3"/>
          <p:cNvSpPr>
            <a:spLocks noGrp="1" noChangeArrowheads="1"/>
          </p:cNvSpPr>
          <p:nvPr>
            <p:ph type="dt"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2897188" y="525463"/>
            <a:ext cx="3506787"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1238250" y="3330575"/>
            <a:ext cx="68199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defTabSz="919645">
              <a:spcBef>
                <a:spcPct val="0"/>
              </a:spcBef>
              <a:buFontTx/>
              <a:buNone/>
              <a:defRPr sz="1300">
                <a:latin typeface="Times New Roman" pitchFamily="18"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66" tIns="45934" rIns="91866" bIns="45934" numCol="1" anchor="b" anchorCtr="0" compatLnSpc="1">
            <a:prstTxWarp prst="textNoShape">
              <a:avLst/>
            </a:prstTxWarp>
          </a:bodyPr>
          <a:lstStyle>
            <a:lvl1pPr algn="r" defTabSz="919645">
              <a:spcBef>
                <a:spcPct val="0"/>
              </a:spcBef>
              <a:buFontTx/>
              <a:buNone/>
              <a:defRPr sz="1300">
                <a:latin typeface="Times New Roman" pitchFamily="18" charset="0"/>
                <a:cs typeface="+mn-cs"/>
              </a:defRPr>
            </a:lvl1pPr>
          </a:lstStyle>
          <a:p>
            <a:pPr>
              <a:defRPr/>
            </a:pPr>
            <a:fld id="{C0FBB42C-17A0-4E78-9516-5CBFE3D6B490}" type="slidenum">
              <a:rPr lang="en-US"/>
              <a:pPr>
                <a:defRPr/>
              </a:pPr>
              <a:t>‹#›</a:t>
            </a:fld>
            <a:endParaRPr lang="en-US"/>
          </a:p>
        </p:txBody>
      </p:sp>
    </p:spTree>
    <p:extLst>
      <p:ext uri="{BB962C8B-B14F-4D97-AF65-F5344CB8AC3E}">
        <p14:creationId xmlns:p14="http://schemas.microsoft.com/office/powerpoint/2010/main" val="2453042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0599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653303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4158442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0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8646836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621869" y="0"/>
            <a:ext cx="3522131" cy="6858000"/>
          </a:xfrm>
          <a:prstGeom prst="rect">
            <a:avLst/>
          </a:prstGeom>
        </p:spPr>
      </p:pic>
      <p:sp>
        <p:nvSpPr>
          <p:cNvPr id="63490" name="Rectangle 1026"/>
          <p:cNvSpPr>
            <a:spLocks noGrp="1" noChangeArrowheads="1"/>
          </p:cNvSpPr>
          <p:nvPr>
            <p:ph type="ctrTitle" hasCustomPrompt="1"/>
          </p:nvPr>
        </p:nvSpPr>
        <p:spPr>
          <a:xfrm>
            <a:off x="446088" y="312738"/>
            <a:ext cx="4983162" cy="1395412"/>
          </a:xfrm>
        </p:spPr>
        <p:txBody>
          <a:bodyPr anchor="t"/>
          <a:lstStyle>
            <a:lvl1pPr>
              <a:defRPr sz="3000" baseline="0"/>
            </a:lvl1pPr>
          </a:lstStyle>
          <a:p>
            <a:pPr lvl="0"/>
            <a:r>
              <a:rPr lang="en-US" noProof="0" dirty="0" smtClean="0"/>
              <a:t>Ocean Separation Reduction </a:t>
            </a:r>
            <a:br>
              <a:rPr lang="en-US" noProof="0" dirty="0" smtClean="0"/>
            </a:br>
            <a:r>
              <a:rPr lang="en-US" noProof="0" dirty="0" smtClean="0"/>
              <a:t>Working Group (OSRWG) </a:t>
            </a:r>
          </a:p>
        </p:txBody>
      </p:sp>
      <p:sp>
        <p:nvSpPr>
          <p:cNvPr id="63491" name="Rectangle 1027"/>
          <p:cNvSpPr>
            <a:spLocks noGrp="1" noChangeArrowheads="1"/>
          </p:cNvSpPr>
          <p:nvPr>
            <p:ph type="subTitle" idx="1" hasCustomPrompt="1"/>
          </p:nvPr>
        </p:nvSpPr>
        <p:spPr>
          <a:xfrm>
            <a:off x="449263" y="2720038"/>
            <a:ext cx="4951412" cy="1752600"/>
          </a:xfrm>
        </p:spPr>
        <p:txBody>
          <a:bodyPr/>
          <a:lstStyle>
            <a:lvl1pPr marL="0" indent="0">
              <a:buFontTx/>
              <a:buNone/>
              <a:defRPr sz="3000" baseline="0">
                <a:solidFill>
                  <a:schemeClr val="bg2"/>
                </a:solidFill>
              </a:defRPr>
            </a:lvl1pPr>
          </a:lstStyle>
          <a:p>
            <a:pPr lvl="0"/>
            <a:r>
              <a:rPr lang="en-US" noProof="0" dirty="0" smtClean="0"/>
              <a:t>Proposed Executive Briefing on OSRWG Role </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spTree>
    <p:extLst>
      <p:ext uri="{BB962C8B-B14F-4D97-AF65-F5344CB8AC3E}">
        <p14:creationId xmlns:p14="http://schemas.microsoft.com/office/powerpoint/2010/main" val="1950401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bwMode="auto">
          <a:xfrm>
            <a:off x="5726624" y="6424047"/>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endParaRPr lang="en-US" sz="1200" b="1" dirty="0">
              <a:solidFill>
                <a:srgbClr val="C0C0C0"/>
              </a:solidFill>
            </a:endParaRPr>
          </a:p>
        </p:txBody>
      </p:sp>
    </p:spTree>
    <p:extLst>
      <p:ext uri="{BB962C8B-B14F-4D97-AF65-F5344CB8AC3E}">
        <p14:creationId xmlns:p14="http://schemas.microsoft.com/office/powerpoint/2010/main" val="26847752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2318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66381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48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54425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22933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8000586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802936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06562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8520079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10712979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820911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781166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872631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5" descr="FAA_NG_PPT_Titl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6821488" y="3505200"/>
            <a:ext cx="1636712" cy="365125"/>
          </a:xfrm>
          <a:prstGeom prst="rect">
            <a:avLst/>
          </a:prstGeom>
        </p:spPr>
        <p:txBody>
          <a:bodyPr vert="horz" wrap="square" lIns="91440" tIns="45720" rIns="91440" bIns="45720" numCol="1" anchor="t" anchorCtr="0" compatLnSpc="1">
            <a:prstTxWarp prst="textNoShape">
              <a:avLst/>
            </a:prstTxWarp>
          </a:bodyPr>
          <a:lstStyle>
            <a:lvl1pPr algn="r">
              <a:spcBef>
                <a:spcPct val="0"/>
              </a:spcBef>
              <a:buFontTx/>
              <a:buNone/>
              <a:defRPr sz="1000">
                <a:solidFill>
                  <a:srgbClr val="8EB4E3"/>
                </a:solidFill>
                <a:latin typeface="Arial" charset="0"/>
                <a:cs typeface="+mn-cs"/>
              </a:defRPr>
            </a:lvl1pPr>
          </a:lstStyle>
          <a:p>
            <a:pPr>
              <a:defRPr/>
            </a:pPr>
            <a:endParaRPr lang="en-US"/>
          </a:p>
        </p:txBody>
      </p:sp>
      <p:grpSp>
        <p:nvGrpSpPr>
          <p:cNvPr id="1030" name="Group 6"/>
          <p:cNvGrpSpPr>
            <a:grpSpLocks/>
          </p:cNvGrpSpPr>
          <p:nvPr userDrawn="1"/>
        </p:nvGrpSpPr>
        <p:grpSpPr bwMode="auto">
          <a:xfrm>
            <a:off x="5708650" y="6124575"/>
            <a:ext cx="2047875" cy="661988"/>
            <a:chOff x="3596" y="3858"/>
            <a:chExt cx="1290" cy="417"/>
          </a:xfrm>
        </p:grpSpPr>
        <p:pic>
          <p:nvPicPr>
            <p:cNvPr id="1031" name="Picture 7"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buChar char="•"/>
                <a:defRPr sz="2400">
                  <a:solidFill>
                    <a:schemeClr val="tx1"/>
                  </a:solidFill>
                  <a:latin typeface="Arial" charset="0"/>
                  <a:cs typeface="Arial" charset="0"/>
                </a:defRPr>
              </a:lvl6pPr>
              <a:lvl7pPr marL="2971800" indent="-228600" eaLnBrk="0" fontAlgn="base" hangingPunct="0">
                <a:spcBef>
                  <a:spcPct val="50000"/>
                </a:spcBef>
                <a:spcAft>
                  <a:spcPct val="0"/>
                </a:spcAft>
                <a:buChar char="•"/>
                <a:defRPr sz="2400">
                  <a:solidFill>
                    <a:schemeClr val="tx1"/>
                  </a:solidFill>
                  <a:latin typeface="Arial" charset="0"/>
                  <a:cs typeface="Arial" charset="0"/>
                </a:defRPr>
              </a:lvl7pPr>
              <a:lvl8pPr marL="3429000" indent="-228600" eaLnBrk="0" fontAlgn="base" hangingPunct="0">
                <a:spcBef>
                  <a:spcPct val="50000"/>
                </a:spcBef>
                <a:spcAft>
                  <a:spcPct val="0"/>
                </a:spcAft>
                <a:buChar char="•"/>
                <a:defRPr sz="2400">
                  <a:solidFill>
                    <a:schemeClr val="tx1"/>
                  </a:solidFill>
                  <a:latin typeface="Arial" charset="0"/>
                  <a:cs typeface="Arial" charset="0"/>
                </a:defRPr>
              </a:lvl8pPr>
              <a:lvl9pPr marL="3886200" indent="-228600" eaLnBrk="0" fontAlgn="base" hangingPunct="0">
                <a:spcBef>
                  <a:spcPct val="50000"/>
                </a:spcBef>
                <a:spcAft>
                  <a:spcPct val="0"/>
                </a:spcAft>
                <a:buChar char="•"/>
                <a:defRPr sz="2400">
                  <a:solidFill>
                    <a:schemeClr val="tx1"/>
                  </a:solidFill>
                  <a:latin typeface="Arial" charset="0"/>
                  <a:cs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5310" r:id="rId1"/>
    <p:sldLayoutId id="2147485311" r:id="rId2"/>
    <p:sldLayoutId id="2147485312" r:id="rId3"/>
    <p:sldLayoutId id="2147485313" r:id="rId4"/>
    <p:sldLayoutId id="2147485314" r:id="rId5"/>
    <p:sldLayoutId id="2147485315" r:id="rId6"/>
    <p:sldLayoutId id="2147485316" r:id="rId7"/>
    <p:sldLayoutId id="2147485317" r:id="rId8"/>
    <p:sldLayoutId id="2147485318" r:id="rId9"/>
    <p:sldLayoutId id="2147485319" r:id="rId10"/>
    <p:sldLayoutId id="2147485320"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600" b="1">
          <a:solidFill>
            <a:srgbClr val="17375E"/>
          </a:solidFill>
          <a:latin typeface="+mj-lt"/>
          <a:ea typeface="+mj-ea"/>
          <a:cs typeface="+mj-cs"/>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eaLnBrk="0" fontAlgn="base" hangingPunct="0">
        <a:spcBef>
          <a:spcPct val="0"/>
        </a:spcBef>
        <a:spcAft>
          <a:spcPct val="0"/>
        </a:spcAft>
        <a:defRPr sz="3600" b="1">
          <a:solidFill>
            <a:srgbClr val="17375E"/>
          </a:solidFill>
          <a:latin typeface="Arial" charset="0"/>
          <a:cs typeface="Arial" charset="0"/>
        </a:defRPr>
      </a:lvl6pPr>
      <a:lvl7pPr marL="914400" algn="ctr" defTabSz="457200" rtl="0" eaLnBrk="0" fontAlgn="base" hangingPunct="0">
        <a:spcBef>
          <a:spcPct val="0"/>
        </a:spcBef>
        <a:spcAft>
          <a:spcPct val="0"/>
        </a:spcAft>
        <a:defRPr sz="3600" b="1">
          <a:solidFill>
            <a:srgbClr val="17375E"/>
          </a:solidFill>
          <a:latin typeface="Arial" charset="0"/>
          <a:cs typeface="Arial" charset="0"/>
        </a:defRPr>
      </a:lvl7pPr>
      <a:lvl8pPr marL="1371600" algn="ctr" defTabSz="457200" rtl="0" eaLnBrk="0" fontAlgn="base" hangingPunct="0">
        <a:spcBef>
          <a:spcPct val="0"/>
        </a:spcBef>
        <a:spcAft>
          <a:spcPct val="0"/>
        </a:spcAft>
        <a:defRPr sz="3600" b="1">
          <a:solidFill>
            <a:srgbClr val="17375E"/>
          </a:solidFill>
          <a:latin typeface="Arial" charset="0"/>
          <a:cs typeface="Arial" charset="0"/>
        </a:defRPr>
      </a:lvl8pPr>
      <a:lvl9pPr marL="1828800" algn="ctr" defTabSz="457200" rtl="0" eaLnBrk="0" fontAlgn="base" hangingPunct="0">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itchFamily="34" charset="0"/>
        <a:buChar char="•"/>
        <a:defRPr sz="2800">
          <a:solidFill>
            <a:srgbClr val="7F7F7F"/>
          </a:solidFill>
          <a:latin typeface="+mn-lt"/>
          <a:ea typeface="+mn-ea"/>
          <a:cs typeface="+mn-cs"/>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a:solidFill>
            <a:srgbClr val="7F7F7F"/>
          </a:solidFill>
          <a:latin typeface="+mn-lt"/>
          <a:cs typeface="+mn-cs"/>
        </a:defRPr>
      </a:lvl2pPr>
      <a:lvl3pPr marL="1143000" indent="-228600" algn="l" defTabSz="457200" rtl="0" eaLnBrk="0" fontAlgn="base" hangingPunct="0">
        <a:spcBef>
          <a:spcPct val="20000"/>
        </a:spcBef>
        <a:spcAft>
          <a:spcPct val="0"/>
        </a:spcAft>
        <a:buClr>
          <a:srgbClr val="9BBB59"/>
        </a:buClr>
        <a:buFont typeface="Arial" pitchFamily="34" charset="0"/>
        <a:buChar char="•"/>
        <a:defRPr sz="2000">
          <a:solidFill>
            <a:srgbClr val="7F7F7F"/>
          </a:solidFill>
          <a:latin typeface="+mn-lt"/>
          <a:cs typeface="+mn-cs"/>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a:solidFill>
            <a:srgbClr val="7F7F7F"/>
          </a:solidFill>
          <a:latin typeface="+mn-lt"/>
          <a:cs typeface="+mn-cs"/>
        </a:defRPr>
      </a:lvl4pPr>
      <a:lvl5pPr marL="2057400" indent="-228600" algn="l" defTabSz="457200" rtl="0" eaLnBrk="0" fontAlgn="base" hangingPunct="0">
        <a:spcBef>
          <a:spcPct val="20000"/>
        </a:spcBef>
        <a:spcAft>
          <a:spcPct val="0"/>
        </a:spcAft>
        <a:buClr>
          <a:srgbClr val="558ED5"/>
        </a:buClr>
        <a:buSzPct val="80000"/>
        <a:buFont typeface="Arial" pitchFamily="34" charset="0"/>
        <a:buChar char="»"/>
        <a:defRPr>
          <a:solidFill>
            <a:srgbClr val="7F7F7F"/>
          </a:solidFill>
          <a:latin typeface="+mn-lt"/>
          <a:cs typeface="+mn-cs"/>
        </a:defRPr>
      </a:lvl5pPr>
      <a:lvl6pPr marL="25146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6pPr>
      <a:lvl7pPr marL="29718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7pPr>
      <a:lvl8pPr marL="34290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8pPr>
      <a:lvl9pPr marL="3886200" indent="-228600" algn="l" defTabSz="457200" rtl="0" eaLnBrk="0" fontAlgn="base" hangingPunct="0">
        <a:spcBef>
          <a:spcPct val="20000"/>
        </a:spcBef>
        <a:spcAft>
          <a:spcPct val="0"/>
        </a:spcAft>
        <a:buClr>
          <a:srgbClr val="558ED5"/>
        </a:buClr>
        <a:buSzPct val="80000"/>
        <a:buFont typeface="Arial" charset="0"/>
        <a:buChar char="»"/>
        <a:defRPr>
          <a:solidFill>
            <a:srgbClr val="7F7F7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172200"/>
            <a:ext cx="9144000" cy="688974"/>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56345" name="Group 25"/>
          <p:cNvGrpSpPr>
            <a:grpSpLocks noChangeAspect="1"/>
          </p:cNvGrpSpPr>
          <p:nvPr userDrawn="1"/>
        </p:nvGrpSpPr>
        <p:grpSpPr bwMode="auto">
          <a:xfrm>
            <a:off x="0" y="6242049"/>
            <a:ext cx="1919288" cy="549275"/>
            <a:chOff x="2733" y="3810"/>
            <a:chExt cx="1209" cy="34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10"/>
              <a:ext cx="346" cy="34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2733" y="3861"/>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
        <p:nvSpPr>
          <p:cNvPr id="4" name="TextBox 3"/>
          <p:cNvSpPr txBox="1"/>
          <p:nvPr userDrawn="1"/>
        </p:nvSpPr>
        <p:spPr bwMode="auto">
          <a:xfrm>
            <a:off x="8488893" y="6342061"/>
            <a:ext cx="5450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fld id="{7104807D-3321-428C-BDC7-229C8AA23184}" type="slidenum">
              <a:rPr lang="en-US" sz="1200" b="1" smtClean="0">
                <a:solidFill>
                  <a:srgbClr val="C0C0C0"/>
                </a:solidFill>
              </a:rPr>
              <a:t>‹#›</a:t>
            </a:fld>
            <a:endParaRPr lang="en-US" sz="1200" b="1" dirty="0">
              <a:solidFill>
                <a:srgbClr val="C0C0C0"/>
              </a:solidFill>
            </a:endParaRPr>
          </a:p>
        </p:txBody>
      </p:sp>
    </p:spTree>
    <p:extLst>
      <p:ext uri="{BB962C8B-B14F-4D97-AF65-F5344CB8AC3E}">
        <p14:creationId xmlns:p14="http://schemas.microsoft.com/office/powerpoint/2010/main" val="1372792158"/>
      </p:ext>
    </p:extLst>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 id="2147485338" r:id="rId6"/>
    <p:sldLayoutId id="2147485322" r:id="rId7"/>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435105" y="1710408"/>
            <a:ext cx="3657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spcAft>
                <a:spcPts val="0"/>
              </a:spcAft>
              <a:buNone/>
            </a:pPr>
            <a:r>
              <a:rPr lang="en-US" sz="1200" b="1" dirty="0" smtClean="0"/>
              <a:t>Presented by: Federal Aviation Administration</a:t>
            </a:r>
          </a:p>
          <a:p>
            <a:pPr eaLnBrk="1" hangingPunct="1">
              <a:spcBef>
                <a:spcPts val="0"/>
              </a:spcBef>
              <a:spcAft>
                <a:spcPts val="0"/>
              </a:spcAft>
              <a:buNone/>
            </a:pPr>
            <a:endParaRPr lang="en-US" sz="1200" b="1" dirty="0" smtClean="0"/>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1089169" y="111511"/>
            <a:ext cx="455360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tabLst>
                <a:tab pos="2971800" algn="ctr"/>
              </a:tabLst>
              <a:defRPr>
                <a:solidFill>
                  <a:schemeClr val="tx1"/>
                </a:solidFill>
                <a:latin typeface="Arial" panose="020B0604020202020204" pitchFamily="34" charset="0"/>
              </a:defRPr>
            </a:lvl1pPr>
            <a:lvl2pPr eaLnBrk="0" hangingPunct="0">
              <a:spcBef>
                <a:spcPct val="0"/>
              </a:spcBef>
              <a:tabLst>
                <a:tab pos="2971800" algn="ctr"/>
              </a:tabLst>
              <a:defRPr>
                <a:solidFill>
                  <a:schemeClr val="tx1"/>
                </a:solidFill>
                <a:latin typeface="Arial" panose="020B0604020202020204" pitchFamily="34" charset="0"/>
              </a:defRPr>
            </a:lvl2pPr>
            <a:lvl3pPr eaLnBrk="0" hangingPunct="0">
              <a:spcBef>
                <a:spcPct val="0"/>
              </a:spcBef>
              <a:tabLst>
                <a:tab pos="2971800" algn="ctr"/>
              </a:tabLst>
              <a:defRPr>
                <a:solidFill>
                  <a:schemeClr val="tx1"/>
                </a:solidFill>
                <a:latin typeface="Arial" panose="020B0604020202020204" pitchFamily="34" charset="0"/>
              </a:defRPr>
            </a:lvl3pPr>
            <a:lvl4pPr eaLnBrk="0" hangingPunct="0">
              <a:spcBef>
                <a:spcPct val="0"/>
              </a:spcBef>
              <a:tabLst>
                <a:tab pos="2971800" algn="ctr"/>
              </a:tabLst>
              <a:defRPr>
                <a:solidFill>
                  <a:schemeClr val="tx1"/>
                </a:solidFill>
                <a:latin typeface="Arial" panose="020B0604020202020204" pitchFamily="34" charset="0"/>
              </a:defRPr>
            </a:lvl4pPr>
            <a:lvl5pPr eaLnBrk="0" hangingPunct="0">
              <a:spcBef>
                <a:spcPct val="0"/>
              </a:spcBef>
              <a:tabLst>
                <a:tab pos="2971800" algn="ct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Lst>
              <a:defRPr>
                <a:solidFill>
                  <a:schemeClr val="tx1"/>
                </a:solidFill>
                <a:latin typeface="Arial" panose="020B0604020202020204" pitchFamily="34" charset="0"/>
              </a:defRPr>
            </a:lvl9pPr>
          </a:lstStyle>
          <a:p>
            <a:pPr lvl="0" algn="ctr">
              <a:buNone/>
            </a:pPr>
            <a:r>
              <a:rPr lang="en-US" altLang="en-US" sz="1400" b="1" dirty="0">
                <a:latin typeface="Times New Roman" panose="02020603050405020304" pitchFamily="18" charset="0"/>
                <a:ea typeface="MS Mincho" panose="02020609040205080304" pitchFamily="49" charset="-128"/>
                <a:cs typeface="Times New Roman" panose="02020603050405020304" pitchFamily="18" charset="0"/>
              </a:rPr>
              <a:t>THE </a:t>
            </a:r>
            <a:r>
              <a:rPr lang="en-US" altLang="en-US" sz="1400" b="1" dirty="0" smtClean="0">
                <a:latin typeface="Times New Roman" panose="02020603050405020304" pitchFamily="18" charset="0"/>
                <a:ea typeface="MS Mincho" panose="02020609040205080304" pitchFamily="49" charset="-128"/>
                <a:cs typeface="Times New Roman" panose="02020603050405020304" pitchFamily="18" charset="0"/>
              </a:rPr>
              <a:t>THIRTY-SEVENTH </a:t>
            </a:r>
            <a:r>
              <a:rPr lang="en-US" altLang="en-US" sz="1400" b="1" dirty="0">
                <a:latin typeface="Times New Roman" panose="02020603050405020304" pitchFamily="18" charset="0"/>
                <a:ea typeface="MS Mincho" panose="02020609040205080304" pitchFamily="49" charset="-128"/>
                <a:cs typeface="Times New Roman" panose="02020603050405020304" pitchFamily="18" charset="0"/>
              </a:rPr>
              <a:t>MEETING OF THE</a:t>
            </a:r>
          </a:p>
          <a:p>
            <a:pPr lvl="0" algn="ctr">
              <a:buNone/>
            </a:pPr>
            <a:r>
              <a:rPr lang="en-US" altLang="en-US" sz="1400" b="1" dirty="0">
                <a:latin typeface="Times New Roman" panose="02020603050405020304" pitchFamily="18" charset="0"/>
                <a:ea typeface="MS Mincho" panose="02020609040205080304" pitchFamily="49" charset="-128"/>
                <a:cs typeface="Times New Roman" panose="02020603050405020304" pitchFamily="18" charset="0"/>
              </a:rPr>
              <a:t>	INFORMAL SOUTH PACIFIC ATS CO-ORDINATING GROUP (</a:t>
            </a:r>
            <a:r>
              <a:rPr lang="en-US" altLang="en-US" sz="1400" b="1" dirty="0" smtClean="0">
                <a:latin typeface="Times New Roman" panose="02020603050405020304" pitchFamily="18" charset="0"/>
                <a:ea typeface="MS Mincho" panose="02020609040205080304" pitchFamily="49" charset="-128"/>
                <a:cs typeface="Times New Roman" panose="02020603050405020304" pitchFamily="18" charset="0"/>
              </a:rPr>
              <a:t>ISPACG/37)</a:t>
            </a:r>
            <a:endParaRPr lang="en-US" altLang="en-US" sz="1400" b="1" dirty="0">
              <a:latin typeface="Times New Roman" panose="02020603050405020304" pitchFamily="18" charset="0"/>
              <a:ea typeface="MS Mincho" panose="02020609040205080304" pitchFamily="49" charset="-128"/>
              <a:cs typeface="Times New Roman" panose="02020603050405020304" pitchFamily="18" charset="0"/>
            </a:endParaRPr>
          </a:p>
          <a:p>
            <a:pPr lvl="0" algn="ctr">
              <a:buNone/>
            </a:pPr>
            <a:r>
              <a:rPr lang="en-US" altLang="en-US" sz="1400" b="1" dirty="0">
                <a:latin typeface="Times New Roman" panose="02020603050405020304" pitchFamily="18" charset="0"/>
                <a:ea typeface="MS Mincho" panose="02020609040205080304" pitchFamily="49" charset="-128"/>
                <a:cs typeface="Times New Roman" panose="02020603050405020304" pitchFamily="18" charset="0"/>
              </a:rPr>
              <a:t>FANS Interoperability Team Meeting</a:t>
            </a:r>
          </a:p>
          <a:p>
            <a:pPr lvl="0" algn="ctr">
              <a:buNone/>
            </a:pPr>
            <a:r>
              <a:rPr lang="en-US" altLang="en-US" sz="1400" b="1" dirty="0">
                <a:latin typeface="Times New Roman" panose="02020603050405020304" pitchFamily="18" charset="0"/>
                <a:ea typeface="MS Mincho" panose="02020609040205080304" pitchFamily="49" charset="-128"/>
                <a:cs typeface="Times New Roman" panose="02020603050405020304" pitchFamily="18" charset="0"/>
              </a:rPr>
              <a:t>(</a:t>
            </a:r>
            <a:r>
              <a:rPr lang="en-US" altLang="en-US" sz="1400" b="1" dirty="0" smtClean="0">
                <a:latin typeface="Times New Roman" panose="02020603050405020304" pitchFamily="18" charset="0"/>
                <a:ea typeface="MS Mincho" panose="02020609040205080304" pitchFamily="49" charset="-128"/>
                <a:cs typeface="Times New Roman" panose="02020603050405020304" pitchFamily="18" charset="0"/>
              </a:rPr>
              <a:t>FIT/30)</a:t>
            </a:r>
            <a:endParaRPr lang="en-US" altLang="en-US" sz="1400" b="1" dirty="0">
              <a:latin typeface="Times New Roman" panose="02020603050405020304" pitchFamily="18" charset="0"/>
              <a:ea typeface="MS Mincho" panose="02020609040205080304" pitchFamily="49" charset="-128"/>
              <a:cs typeface="Times New Roman" panose="02020603050405020304" pitchFamily="18" charset="0"/>
            </a:endParaRPr>
          </a:p>
          <a:p>
            <a:pPr lvl="0" algn="ctr">
              <a:buNone/>
            </a:pPr>
            <a:r>
              <a:rPr lang="fi-FI" altLang="en-US" sz="1400" dirty="0">
                <a:latin typeface="Times New Roman" panose="02020603050405020304" pitchFamily="18" charset="0"/>
                <a:ea typeface="MS Mincho" panose="02020609040205080304" pitchFamily="49" charset="-128"/>
                <a:cs typeface="Times New Roman" panose="02020603050405020304" pitchFamily="18" charset="0"/>
              </a:rPr>
              <a:t>Papeete, Tahiti</a:t>
            </a:r>
          </a:p>
          <a:p>
            <a:pPr lvl="0" algn="ctr">
              <a:buNone/>
            </a:pPr>
            <a:r>
              <a:rPr lang="fi-FI" altLang="en-US" sz="1400" dirty="0">
                <a:latin typeface="Times New Roman" panose="02020603050405020304" pitchFamily="18" charset="0"/>
                <a:ea typeface="MS Mincho" panose="02020609040205080304" pitchFamily="49" charset="-128"/>
                <a:cs typeface="Times New Roman" panose="02020603050405020304" pitchFamily="18" charset="0"/>
              </a:rPr>
              <a:t>26 April 2023</a:t>
            </a:r>
          </a:p>
        </p:txBody>
      </p:sp>
      <p:sp>
        <p:nvSpPr>
          <p:cNvPr id="2" name="Rectangle 2"/>
          <p:cNvSpPr>
            <a:spLocks noChangeArrowheads="1"/>
          </p:cNvSpPr>
          <p:nvPr/>
        </p:nvSpPr>
        <p:spPr bwMode="auto">
          <a:xfrm>
            <a:off x="162069" y="760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 y="116341"/>
            <a:ext cx="927100" cy="517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1"/>
          <p:cNvSpPr txBox="1">
            <a:spLocks noChangeArrowheads="1"/>
          </p:cNvSpPr>
          <p:nvPr/>
        </p:nvSpPr>
        <p:spPr bwMode="auto">
          <a:xfrm>
            <a:off x="309228" y="2186662"/>
            <a:ext cx="4937315" cy="134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3000" b="1" baseline="0">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buNone/>
            </a:pPr>
            <a:r>
              <a:rPr lang="en-US" sz="3600" kern="0" dirty="0" smtClean="0"/>
              <a:t>FAA PBCS Monitoring Updates</a:t>
            </a:r>
          </a:p>
        </p:txBody>
      </p:sp>
      <p:sp>
        <p:nvSpPr>
          <p:cNvPr id="10" name="Rectangle 12"/>
          <p:cNvSpPr>
            <a:spLocks noGrp="1" noChangeArrowheads="1"/>
          </p:cNvSpPr>
          <p:nvPr>
            <p:ph type="subTitle" idx="1"/>
          </p:nvPr>
        </p:nvSpPr>
        <p:spPr>
          <a:xfrm>
            <a:off x="532511" y="3530009"/>
            <a:ext cx="4490748" cy="753116"/>
          </a:xfrm>
        </p:spPr>
        <p:txBody>
          <a:bodyPr/>
          <a:lstStyle/>
          <a:p>
            <a:pPr algn="ctr"/>
            <a:r>
              <a:rPr lang="en-US" dirty="0" smtClean="0"/>
              <a:t>Oceanic Data Link</a:t>
            </a:r>
            <a:endParaRPr lang="en-US" dirty="0">
              <a:solidFill>
                <a:schemeClr val="tx1"/>
              </a:solidFill>
            </a:endParaRPr>
          </a:p>
        </p:txBody>
      </p:sp>
    </p:spTree>
    <p:extLst>
      <p:ext uri="{BB962C8B-B14F-4D97-AF65-F5344CB8AC3E}">
        <p14:creationId xmlns:p14="http://schemas.microsoft.com/office/powerpoint/2010/main" val="7237308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Overview</a:t>
            </a:r>
            <a:endParaRPr lang="en-US" dirty="0" smtClean="0"/>
          </a:p>
        </p:txBody>
      </p:sp>
      <p:sp>
        <p:nvSpPr>
          <p:cNvPr id="4099" name="Rectangle 3"/>
          <p:cNvSpPr>
            <a:spLocks noGrp="1" noChangeArrowheads="1"/>
          </p:cNvSpPr>
          <p:nvPr>
            <p:ph idx="1"/>
          </p:nvPr>
        </p:nvSpPr>
        <p:spPr/>
        <p:txBody>
          <a:bodyPr/>
          <a:lstStyle/>
          <a:p>
            <a:r>
              <a:rPr lang="en-US" dirty="0" smtClean="0"/>
              <a:t>Analysis of performance issues observed by media delivery path</a:t>
            </a:r>
          </a:p>
          <a:p>
            <a:r>
              <a:rPr lang="en-US" dirty="0" smtClean="0"/>
              <a:t>Summary of monthly aircraft monitoring results for 2023</a:t>
            </a:r>
            <a:endParaRPr lang="en-US" dirty="0"/>
          </a:p>
          <a:p>
            <a:r>
              <a:rPr lang="en-US" dirty="0" smtClean="0"/>
              <a:t>Conclusions</a:t>
            </a:r>
          </a:p>
          <a:p>
            <a:endParaRPr lang="en-US" dirty="0" smtClean="0"/>
          </a:p>
        </p:txBody>
      </p:sp>
    </p:spTree>
    <p:extLst>
      <p:ext uri="{BB962C8B-B14F-4D97-AF65-F5344CB8AC3E}">
        <p14:creationId xmlns:p14="http://schemas.microsoft.com/office/powerpoint/2010/main" val="2209002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85" y="483531"/>
            <a:ext cx="8472488" cy="609600"/>
          </a:xfrm>
        </p:spPr>
        <p:txBody>
          <a:bodyPr/>
          <a:lstStyle/>
          <a:p>
            <a:r>
              <a:rPr lang="en-US" dirty="0" smtClean="0"/>
              <a:t>Performance by message delivery path – observed below 95%</a:t>
            </a:r>
            <a:endParaRPr lang="en-US" dirty="0"/>
          </a:p>
        </p:txBody>
      </p:sp>
      <p:graphicFrame>
        <p:nvGraphicFramePr>
          <p:cNvPr id="10" name="Content Placeholder 9"/>
          <p:cNvGraphicFramePr>
            <a:graphicFrameLocks noGrp="1"/>
          </p:cNvGraphicFramePr>
          <p:nvPr>
            <p:ph idx="1"/>
            <p:extLst/>
          </p:nvPr>
        </p:nvGraphicFramePr>
        <p:xfrm>
          <a:off x="621506" y="1648774"/>
          <a:ext cx="7973854" cy="4361778"/>
        </p:xfrm>
        <a:graphic>
          <a:graphicData uri="http://schemas.openxmlformats.org/drawingml/2006/table">
            <a:tbl>
              <a:tblPr/>
              <a:tblGrid>
                <a:gridCol w="2208502">
                  <a:extLst>
                    <a:ext uri="{9D8B030D-6E8A-4147-A177-3AD203B41FA5}">
                      <a16:colId xmlns:a16="http://schemas.microsoft.com/office/drawing/2014/main" val="312659674"/>
                    </a:ext>
                  </a:extLst>
                </a:gridCol>
                <a:gridCol w="1693738">
                  <a:extLst>
                    <a:ext uri="{9D8B030D-6E8A-4147-A177-3AD203B41FA5}">
                      <a16:colId xmlns:a16="http://schemas.microsoft.com/office/drawing/2014/main" val="2555988749"/>
                    </a:ext>
                  </a:extLst>
                </a:gridCol>
                <a:gridCol w="1315138">
                  <a:extLst>
                    <a:ext uri="{9D8B030D-6E8A-4147-A177-3AD203B41FA5}">
                      <a16:colId xmlns:a16="http://schemas.microsoft.com/office/drawing/2014/main" val="3022018282"/>
                    </a:ext>
                  </a:extLst>
                </a:gridCol>
                <a:gridCol w="1378238">
                  <a:extLst>
                    <a:ext uri="{9D8B030D-6E8A-4147-A177-3AD203B41FA5}">
                      <a16:colId xmlns:a16="http://schemas.microsoft.com/office/drawing/2014/main" val="4196482229"/>
                    </a:ext>
                  </a:extLst>
                </a:gridCol>
                <a:gridCol w="1378238">
                  <a:extLst>
                    <a:ext uri="{9D8B030D-6E8A-4147-A177-3AD203B41FA5}">
                      <a16:colId xmlns:a16="http://schemas.microsoft.com/office/drawing/2014/main" val="1382303967"/>
                    </a:ext>
                  </a:extLst>
                </a:gridCol>
              </a:tblGrid>
              <a:tr h="189359">
                <a:tc gridSpan="5">
                  <a:txBody>
                    <a:bodyPr/>
                    <a:lstStyle/>
                    <a:p>
                      <a:pPr algn="ctr" fontAlgn="b"/>
                      <a:r>
                        <a:rPr lang="en-US" sz="1400" b="1" i="0" u="none" strike="noStrike" dirty="0">
                          <a:solidFill>
                            <a:srgbClr val="000000"/>
                          </a:solidFill>
                          <a:effectLst/>
                          <a:latin typeface="Times New Roman" panose="02020603050405020304" pitchFamily="18" charset="0"/>
                        </a:rPr>
                        <a:t>FAA-Oakland Reporting on ADS-C Actual Surveillance Performance (ASP)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9539587"/>
                  </a:ext>
                </a:extLst>
              </a:tr>
              <a:tr h="189359">
                <a:tc gridSpan="5">
                  <a:txBody>
                    <a:bodyPr/>
                    <a:lstStyle/>
                    <a:p>
                      <a:pPr algn="ctr" fontAlgn="b"/>
                      <a:r>
                        <a:rPr lang="en-US" sz="1400" b="0" i="0" u="none" strike="noStrike" dirty="0">
                          <a:solidFill>
                            <a:srgbClr val="000000"/>
                          </a:solidFill>
                          <a:effectLst/>
                          <a:latin typeface="Times New Roman" panose="02020603050405020304" pitchFamily="18" charset="0"/>
                        </a:rPr>
                        <a:t>Period: </a:t>
                      </a:r>
                      <a:r>
                        <a:rPr lang="en-US" sz="1400" b="0" i="0" u="none" strike="noStrike" dirty="0" smtClean="0">
                          <a:solidFill>
                            <a:srgbClr val="000000"/>
                          </a:solidFill>
                          <a:effectLst/>
                          <a:latin typeface="Times New Roman" panose="02020603050405020304" pitchFamily="18" charset="0"/>
                        </a:rPr>
                        <a:t>July to December</a:t>
                      </a:r>
                      <a:r>
                        <a:rPr lang="en-US" sz="1400" b="0" i="0" u="none" strike="noStrike" baseline="0" dirty="0" smtClean="0">
                          <a:solidFill>
                            <a:srgbClr val="000000"/>
                          </a:solidFill>
                          <a:effectLst/>
                          <a:latin typeface="Times New Roman" panose="02020603050405020304" pitchFamily="18" charset="0"/>
                        </a:rPr>
                        <a:t> 2022</a:t>
                      </a:r>
                      <a:endParaRPr lang="en-US" sz="1400" b="0" i="0" u="none" strike="noStrike" dirty="0">
                        <a:solidFill>
                          <a:srgbClr val="000000"/>
                        </a:solidFill>
                        <a:effectLst/>
                        <a:latin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4522713"/>
                  </a:ext>
                </a:extLst>
              </a:tr>
              <a:tr h="189359">
                <a:tc>
                  <a:txBody>
                    <a:bodyPr/>
                    <a:lstStyle/>
                    <a:p>
                      <a:pPr algn="l" fontAlgn="b"/>
                      <a:r>
                        <a:rPr lang="en-US" sz="10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908160"/>
                  </a:ext>
                </a:extLst>
              </a:tr>
              <a:tr h="362252">
                <a:tc>
                  <a:txBody>
                    <a:bodyPr/>
                    <a:lstStyle/>
                    <a:p>
                      <a:pPr algn="l" fontAlgn="b"/>
                      <a:r>
                        <a:rPr lang="en-US" sz="1000" b="0" i="0" u="sng" strike="noStrike" dirty="0">
                          <a:solidFill>
                            <a:srgbClr val="000000"/>
                          </a:solidFill>
                          <a:effectLst/>
                          <a:latin typeface="Arial" panose="020B0604020202020204" pitchFamily="34" charset="0"/>
                        </a:rPr>
                        <a:t>Color key:</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sng"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333399"/>
                          </a:solidFill>
                          <a:effectLst/>
                          <a:latin typeface="Arial" panose="020B0604020202020204" pitchFamily="34" charset="0"/>
                        </a:rPr>
                        <a:t>95% RSP 180 Benchmark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333399"/>
                          </a:solidFill>
                          <a:effectLst/>
                          <a:latin typeface="Arial" panose="020B0604020202020204" pitchFamily="34" charset="0"/>
                        </a:rPr>
                        <a:t>99.9% RSP 180 Benchmark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376956"/>
                  </a:ext>
                </a:extLst>
              </a:tr>
              <a:tr h="181126">
                <a:tc>
                  <a:txBody>
                    <a:bodyPr/>
                    <a:lstStyle/>
                    <a:p>
                      <a:pPr algn="l" fontAlgn="b"/>
                      <a:r>
                        <a:rPr lang="en-US" sz="1000" b="0" i="0" u="none" strike="noStrike" dirty="0">
                          <a:solidFill>
                            <a:srgbClr val="000000"/>
                          </a:solidFill>
                          <a:effectLst/>
                          <a:latin typeface="Arial" panose="020B0604020202020204" pitchFamily="34" charset="0"/>
                        </a:rPr>
                        <a:t>         Meets criteria</a:t>
                      </a:r>
                      <a:endParaRPr lang="en-US" sz="1000" b="0" i="0" u="none" strike="noStrike" dirty="0">
                        <a:effectLst/>
                        <a:latin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a:effectLst/>
                          <a:latin typeface="Arial" panose="020B0604020202020204" pitchFamily="34" charset="0"/>
                        </a:rPr>
                        <a:t>Message Counts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dirty="0" smtClean="0">
                          <a:effectLst/>
                          <a:latin typeface="Arial" panose="020B0604020202020204" pitchFamily="34" charset="0"/>
                        </a:rPr>
                        <a:t>ASP </a:t>
                      </a:r>
                      <a:endParaRPr lang="en-US" sz="1000" b="1" i="0" u="none" strike="noStrike" dirty="0">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dirty="0" smtClean="0">
                          <a:effectLst/>
                          <a:latin typeface="Arial" panose="020B0604020202020204" pitchFamily="34" charset="0"/>
                        </a:rPr>
                        <a:t>ASP</a:t>
                      </a:r>
                      <a:endParaRPr lang="en-US" sz="1000" b="1" i="0" u="none" strike="noStrike" dirty="0">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94610780"/>
                  </a:ext>
                </a:extLst>
              </a:tr>
              <a:tr h="181126">
                <a:tc>
                  <a:txBody>
                    <a:bodyPr/>
                    <a:lstStyle/>
                    <a:p>
                      <a:pPr algn="l" fontAlgn="b"/>
                      <a:r>
                        <a:rPr lang="en-US" sz="1000" b="0" i="0" u="none" strike="noStrike" dirty="0">
                          <a:effectLst/>
                          <a:latin typeface="Arial" panose="020B0604020202020204" pitchFamily="34" charset="0"/>
                        </a:rPr>
                        <a:t>         99.0%-99.9%</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1"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effectLst/>
                          <a:latin typeface="Arial" panose="020B0604020202020204" pitchFamily="34" charset="0"/>
                        </a:rPr>
                        <a:t>&lt;=90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effectLst/>
                          <a:latin typeface="Arial" panose="020B0604020202020204" pitchFamily="34" charset="0"/>
                        </a:rPr>
                        <a:t>&lt;=180 sec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6508551"/>
                  </a:ext>
                </a:extLst>
              </a:tr>
              <a:tr h="181126">
                <a:tc>
                  <a:txBody>
                    <a:bodyPr/>
                    <a:lstStyle/>
                    <a:p>
                      <a:pPr algn="l" fontAlgn="b"/>
                      <a:r>
                        <a:rPr lang="en-US" sz="1000" b="0" i="0" u="none" strike="noStrike" dirty="0">
                          <a:effectLst/>
                          <a:latin typeface="Arial" panose="020B0604020202020204" pitchFamily="34" charset="0"/>
                        </a:rPr>
                        <a:t>         Under criteria</a:t>
                      </a:r>
                    </a:p>
                  </a:txBody>
                  <a:tcPr marL="0" marR="0" marT="0"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1"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3192100"/>
                  </a:ext>
                </a:extLst>
              </a:tr>
              <a:tr h="185243">
                <a:tc gridSpan="3">
                  <a:txBody>
                    <a:bodyPr/>
                    <a:lstStyle/>
                    <a:p>
                      <a:pPr algn="l" fontAlgn="b"/>
                      <a:r>
                        <a:rPr lang="en-US" sz="1000" b="1" i="0" u="none" strike="noStrike" dirty="0" smtClean="0">
                          <a:effectLst/>
                          <a:latin typeface="Arial" panose="020B0604020202020204" pitchFamily="34" charset="0"/>
                        </a:rPr>
                        <a:t>Message</a:t>
                      </a:r>
                      <a:r>
                        <a:rPr lang="en-US" sz="1000" b="1" i="0" u="none" strike="noStrike" baseline="0" dirty="0" smtClean="0">
                          <a:effectLst/>
                          <a:latin typeface="Arial" panose="020B0604020202020204" pitchFamily="34" charset="0"/>
                        </a:rPr>
                        <a:t> Delivery </a:t>
                      </a:r>
                      <a:r>
                        <a:rPr lang="en-US" sz="1000" b="1" i="0" u="none" strike="noStrike" dirty="0" smtClean="0">
                          <a:effectLst/>
                          <a:latin typeface="Arial" panose="020B0604020202020204" pitchFamily="34" charset="0"/>
                        </a:rPr>
                        <a:t>Path ID                    Media</a:t>
                      </a:r>
                      <a:r>
                        <a:rPr lang="en-US" sz="1000" b="1" i="0" u="none" strike="noStrike" baseline="0" dirty="0" smtClean="0">
                          <a:effectLst/>
                          <a:latin typeface="Arial" panose="020B0604020202020204" pitchFamily="34" charset="0"/>
                        </a:rPr>
                        <a:t> Type</a:t>
                      </a:r>
                      <a:endParaRPr lang="en-US" sz="1000" b="1" i="0" u="none" strike="noStrike" dirty="0">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a:txBody>
                    <a:bodyPr/>
                    <a:lstStyle/>
                    <a:p>
                      <a:pPr algn="l" fontAlgn="b"/>
                      <a:r>
                        <a:rPr lang="en-US" sz="1000" b="1"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831232502"/>
                  </a:ext>
                </a:extLst>
              </a:tr>
              <a:tr h="185243">
                <a:tc>
                  <a:txBody>
                    <a:bodyPr/>
                    <a:lstStyle/>
                    <a:p>
                      <a:pPr algn="l" fontAlgn="b"/>
                      <a:r>
                        <a:rPr lang="en-US" sz="1400" b="0" i="0" u="none" strike="noStrike" dirty="0">
                          <a:solidFill>
                            <a:srgbClr val="000000"/>
                          </a:solidFill>
                          <a:effectLst/>
                          <a:latin typeface="Calibri" panose="020F0502020204030204" pitchFamily="34" charset="0"/>
                        </a:rPr>
                        <a:t>AOE6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92.66%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95.20%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326087548"/>
                  </a:ext>
                </a:extLst>
              </a:tr>
              <a:tr h="185243">
                <a:tc>
                  <a:txBody>
                    <a:bodyPr/>
                    <a:lstStyle/>
                    <a:p>
                      <a:pPr algn="l" fontAlgn="b"/>
                      <a:r>
                        <a:rPr lang="en-US" sz="1400" b="0" i="0" u="none" strike="noStrike" dirty="0">
                          <a:solidFill>
                            <a:srgbClr val="000000"/>
                          </a:solidFill>
                          <a:effectLst/>
                          <a:latin typeface="Calibri" panose="020F0502020204030204" pitchFamily="34" charset="0"/>
                        </a:rPr>
                        <a:t>XXN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1324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90.94%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95.47%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331648092"/>
                  </a:ext>
                </a:extLst>
              </a:tr>
              <a:tr h="185243">
                <a:tc>
                  <a:txBody>
                    <a:bodyPr/>
                    <a:lstStyle/>
                    <a:p>
                      <a:pPr algn="l" fontAlgn="b"/>
                      <a:r>
                        <a:rPr lang="en-US" sz="1400" b="0" i="0" u="none" strike="noStrike" dirty="0">
                          <a:solidFill>
                            <a:srgbClr val="000000"/>
                          </a:solidFill>
                          <a:effectLst/>
                          <a:latin typeface="Calibri" panose="020F0502020204030204" pitchFamily="34" charset="0"/>
                        </a:rPr>
                        <a:t>OTH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VHF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4678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94.44%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98.35%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2313572928"/>
                  </a:ext>
                </a:extLst>
              </a:tr>
              <a:tr h="185243">
                <a:tc>
                  <a:txBody>
                    <a:bodyPr/>
                    <a:lstStyle/>
                    <a:p>
                      <a:pPr algn="l" fontAlgn="b"/>
                      <a:r>
                        <a:rPr lang="en-US" sz="1400" b="0" i="0" u="none" strike="noStrike">
                          <a:solidFill>
                            <a:srgbClr val="000000"/>
                          </a:solidFill>
                          <a:effectLst/>
                          <a:latin typeface="Calibri" panose="020F0502020204030204" pitchFamily="34" charset="0"/>
                        </a:rPr>
                        <a:t>STS7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VHF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4055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92.73%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96.23%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90983667"/>
                  </a:ext>
                </a:extLst>
              </a:tr>
              <a:tr h="181126">
                <a:tc>
                  <a:txBody>
                    <a:bodyPr/>
                    <a:lstStyle/>
                    <a:p>
                      <a:pPr algn="l" fontAlgn="b"/>
                      <a:r>
                        <a:rPr lang="en-US" sz="1400" b="0" i="0" u="none" strike="noStrike">
                          <a:solidFill>
                            <a:srgbClr val="000000"/>
                          </a:solidFill>
                          <a:effectLst/>
                          <a:latin typeface="Calibri" panose="020F0502020204030204" pitchFamily="34" charset="0"/>
                        </a:rPr>
                        <a:t>STS8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VHF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2145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92.54%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95.90%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123679290"/>
                  </a:ext>
                </a:extLst>
              </a:tr>
              <a:tr h="181126">
                <a:tc>
                  <a:txBody>
                    <a:bodyPr/>
                    <a:lstStyle/>
                    <a:p>
                      <a:pPr algn="l" fontAlgn="b"/>
                      <a:r>
                        <a:rPr lang="en-US" sz="1400" b="0" i="0" u="none" strike="noStrike" dirty="0">
                          <a:solidFill>
                            <a:srgbClr val="000000"/>
                          </a:solidFill>
                          <a:effectLst/>
                          <a:latin typeface="Calibri" panose="020F0502020204030204" pitchFamily="34" charset="0"/>
                        </a:rPr>
                        <a:t>UIL8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VHF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494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93.93%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dirty="0">
                          <a:solidFill>
                            <a:srgbClr val="000000"/>
                          </a:solidFill>
                          <a:effectLst/>
                          <a:latin typeface="Calibri" panose="020F0502020204030204" pitchFamily="34" charset="0"/>
                        </a:rPr>
                        <a:t>99.80%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45073035"/>
                  </a:ext>
                </a:extLst>
              </a:tr>
              <a:tr h="181126">
                <a:tc>
                  <a:txBody>
                    <a:bodyPr/>
                    <a:lstStyle/>
                    <a:p>
                      <a:pPr algn="l" fontAlgn="b"/>
                      <a:r>
                        <a:rPr lang="en-US" sz="1400" b="0" i="0" u="none" strike="noStrike">
                          <a:solidFill>
                            <a:srgbClr val="000000"/>
                          </a:solidFill>
                          <a:effectLst/>
                          <a:latin typeface="Calibri" panose="020F0502020204030204" pitchFamily="34" charset="0"/>
                        </a:rPr>
                        <a:t>H01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1334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54.42%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a:solidFill>
                            <a:srgbClr val="000000"/>
                          </a:solidFill>
                          <a:effectLst/>
                          <a:latin typeface="Calibri" panose="020F0502020204030204" pitchFamily="34" charset="0"/>
                        </a:rPr>
                        <a:t>69.19%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3294502400"/>
                  </a:ext>
                </a:extLst>
              </a:tr>
              <a:tr h="181126">
                <a:tc>
                  <a:txBody>
                    <a:bodyPr/>
                    <a:lstStyle/>
                    <a:p>
                      <a:pPr algn="l" fontAlgn="b"/>
                      <a:r>
                        <a:rPr lang="en-US" sz="1400" b="0" i="0" u="none" strike="noStrike">
                          <a:solidFill>
                            <a:srgbClr val="000000"/>
                          </a:solidFill>
                          <a:effectLst/>
                          <a:latin typeface="Calibri" panose="020F0502020204030204" pitchFamily="34" charset="0"/>
                        </a:rPr>
                        <a:t>H02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3144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60.75%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400" b="0" i="0" u="none" strike="noStrike">
                          <a:solidFill>
                            <a:srgbClr val="000000"/>
                          </a:solidFill>
                          <a:effectLst/>
                          <a:latin typeface="Calibri" panose="020F0502020204030204" pitchFamily="34" charset="0"/>
                        </a:rPr>
                        <a:t>74.68%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758978471"/>
                  </a:ext>
                </a:extLst>
              </a:tr>
              <a:tr h="224046">
                <a:tc>
                  <a:txBody>
                    <a:bodyPr/>
                    <a:lstStyle/>
                    <a:p>
                      <a:pPr algn="l" fontAlgn="b"/>
                      <a:r>
                        <a:rPr lang="en-US" sz="1400" b="0" i="0" u="none" strike="noStrike">
                          <a:solidFill>
                            <a:srgbClr val="000000"/>
                          </a:solidFill>
                          <a:effectLst/>
                          <a:latin typeface="Calibri" panose="020F0502020204030204" pitchFamily="34" charset="0"/>
                        </a:rPr>
                        <a:t>H05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57.00%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r" fontAlgn="b"/>
                      <a:r>
                        <a:rPr lang="en-US" sz="1400" b="0" i="0" u="none" strike="noStrike">
                          <a:solidFill>
                            <a:srgbClr val="000000"/>
                          </a:solidFill>
                          <a:effectLst/>
                          <a:latin typeface="Calibri" panose="020F0502020204030204" pitchFamily="34" charset="0"/>
                        </a:rPr>
                        <a:t>73.50%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564375050"/>
                  </a:ext>
                </a:extLst>
              </a:tr>
              <a:tr h="181126">
                <a:tc>
                  <a:txBody>
                    <a:bodyPr/>
                    <a:lstStyle/>
                    <a:p>
                      <a:pPr algn="l" fontAlgn="b"/>
                      <a:r>
                        <a:rPr lang="en-US" sz="1400" b="0" i="0" u="none" strike="noStrike">
                          <a:solidFill>
                            <a:srgbClr val="000000"/>
                          </a:solidFill>
                          <a:effectLst/>
                          <a:latin typeface="Calibri" panose="020F0502020204030204" pitchFamily="34" charset="0"/>
                        </a:rPr>
                        <a:t>H09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187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63.10%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dirty="0">
                          <a:solidFill>
                            <a:srgbClr val="000000"/>
                          </a:solidFill>
                          <a:effectLst/>
                          <a:latin typeface="Calibri" panose="020F0502020204030204" pitchFamily="34" charset="0"/>
                        </a:rPr>
                        <a:t>76.47%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2056016294"/>
                  </a:ext>
                </a:extLst>
              </a:tr>
              <a:tr h="181126">
                <a:tc>
                  <a:txBody>
                    <a:bodyPr/>
                    <a:lstStyle/>
                    <a:p>
                      <a:pPr algn="l" fontAlgn="b"/>
                      <a:r>
                        <a:rPr lang="en-US" sz="1400" b="0" i="0" u="none" strike="noStrike">
                          <a:solidFill>
                            <a:srgbClr val="000000"/>
                          </a:solidFill>
                          <a:effectLst/>
                          <a:latin typeface="Calibri" panose="020F0502020204030204" pitchFamily="34" charset="0"/>
                        </a:rPr>
                        <a:t>H10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40.71%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dirty="0">
                          <a:solidFill>
                            <a:srgbClr val="000000"/>
                          </a:solidFill>
                          <a:effectLst/>
                          <a:latin typeface="Calibri" panose="020F0502020204030204" pitchFamily="34" charset="0"/>
                        </a:rPr>
                        <a:t>54.87%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3122189307"/>
                  </a:ext>
                </a:extLst>
              </a:tr>
              <a:tr h="181126">
                <a:tc>
                  <a:txBody>
                    <a:bodyPr/>
                    <a:lstStyle/>
                    <a:p>
                      <a:pPr algn="l" fontAlgn="b"/>
                      <a:r>
                        <a:rPr lang="en-US" sz="1400" b="0" i="0" u="none" strike="noStrike">
                          <a:solidFill>
                            <a:srgbClr val="000000"/>
                          </a:solidFill>
                          <a:effectLst/>
                          <a:latin typeface="Calibri" panose="020F0502020204030204" pitchFamily="34" charset="0"/>
                        </a:rPr>
                        <a:t>H16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HF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58.35%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en-US" sz="1400" b="0" i="0" u="none" strike="noStrike" dirty="0">
                          <a:solidFill>
                            <a:srgbClr val="000000"/>
                          </a:solidFill>
                          <a:effectLst/>
                          <a:latin typeface="Calibri" panose="020F0502020204030204" pitchFamily="34" charset="0"/>
                        </a:rPr>
                        <a:t>69.83%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896084148"/>
                  </a:ext>
                </a:extLst>
              </a:tr>
            </a:tbl>
          </a:graphicData>
        </a:graphic>
      </p:graphicFrame>
      <p:grpSp>
        <p:nvGrpSpPr>
          <p:cNvPr id="16" name="Group 15"/>
          <p:cNvGrpSpPr/>
          <p:nvPr/>
        </p:nvGrpSpPr>
        <p:grpSpPr>
          <a:xfrm>
            <a:off x="621506" y="2627446"/>
            <a:ext cx="301960" cy="525138"/>
            <a:chOff x="621506" y="2579821"/>
            <a:chExt cx="301960" cy="525138"/>
          </a:xfrm>
        </p:grpSpPr>
        <p:sp>
          <p:nvSpPr>
            <p:cNvPr id="11" name="Rounded Rectangle 10"/>
            <p:cNvSpPr/>
            <p:nvPr/>
          </p:nvSpPr>
          <p:spPr>
            <a:xfrm>
              <a:off x="621506" y="2579821"/>
              <a:ext cx="295609" cy="144078"/>
            </a:xfrm>
            <a:prstGeom prst="roundRect">
              <a:avLst/>
            </a:prstGeom>
            <a:solidFill>
              <a:srgbClr val="CC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600"/>
            </a:p>
          </p:txBody>
        </p:sp>
        <p:sp>
          <p:nvSpPr>
            <p:cNvPr id="13" name="Rounded Rectangle 12"/>
            <p:cNvSpPr/>
            <p:nvPr/>
          </p:nvSpPr>
          <p:spPr>
            <a:xfrm>
              <a:off x="627857" y="2950590"/>
              <a:ext cx="295609" cy="154369"/>
            </a:xfrm>
            <a:prstGeom prst="roundRect">
              <a:avLst/>
            </a:prstGeom>
            <a:solidFill>
              <a:srgbClr val="FF99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600"/>
            </a:p>
          </p:txBody>
        </p:sp>
        <p:sp>
          <p:nvSpPr>
            <p:cNvPr id="14" name="Rounded Rectangle 13"/>
            <p:cNvSpPr/>
            <p:nvPr/>
          </p:nvSpPr>
          <p:spPr>
            <a:xfrm>
              <a:off x="627857" y="2760060"/>
              <a:ext cx="295609" cy="154369"/>
            </a:xfrm>
            <a:prstGeom prst="roundRect">
              <a:avLst/>
            </a:prstGeom>
            <a:solidFill>
              <a:srgbClr val="FFFF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600"/>
            </a:p>
          </p:txBody>
        </p:sp>
      </p:grpSp>
    </p:spTree>
    <p:extLst>
      <p:ext uri="{BB962C8B-B14F-4D97-AF65-F5344CB8AC3E}">
        <p14:creationId xmlns:p14="http://schemas.microsoft.com/office/powerpoint/2010/main" val="224695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671" y="1524866"/>
            <a:ext cx="7193684" cy="4542559"/>
            <a:chOff x="497840" y="589280"/>
            <a:chExt cx="8052954" cy="4572000"/>
          </a:xfrm>
        </p:grpSpPr>
        <p:pic>
          <p:nvPicPr>
            <p:cNvPr id="5" name="Picture 4"/>
            <p:cNvPicPr>
              <a:picLocks noChangeAspect="1"/>
            </p:cNvPicPr>
            <p:nvPr/>
          </p:nvPicPr>
          <p:blipFill>
            <a:blip r:embed="rId2"/>
            <a:stretch>
              <a:fillRect/>
            </a:stretch>
          </p:blipFill>
          <p:spPr>
            <a:xfrm>
              <a:off x="497840" y="589280"/>
              <a:ext cx="8052954" cy="4572000"/>
            </a:xfrm>
            <a:prstGeom prst="rect">
              <a:avLst/>
            </a:prstGeom>
          </p:spPr>
        </p:pic>
        <p:sp>
          <p:nvSpPr>
            <p:cNvPr id="6" name="Oval 5"/>
            <p:cNvSpPr/>
            <p:nvPr/>
          </p:nvSpPr>
          <p:spPr bwMode="auto">
            <a:xfrm>
              <a:off x="2225040" y="1950720"/>
              <a:ext cx="579120" cy="1310640"/>
            </a:xfrm>
            <a:prstGeom prst="ellipse">
              <a:avLst/>
            </a:prstGeom>
            <a:noFill/>
            <a:ln w="57150" cap="flat" cmpd="sng" algn="ctr">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graphicFrame>
        <p:nvGraphicFramePr>
          <p:cNvPr id="2" name="Table 1"/>
          <p:cNvGraphicFramePr>
            <a:graphicFrameLocks noGrp="1"/>
          </p:cNvGraphicFramePr>
          <p:nvPr>
            <p:extLst/>
          </p:nvPr>
        </p:nvGraphicFramePr>
        <p:xfrm>
          <a:off x="657225" y="384398"/>
          <a:ext cx="7856577" cy="987326"/>
        </p:xfrm>
        <a:graphic>
          <a:graphicData uri="http://schemas.openxmlformats.org/drawingml/2006/table">
            <a:tbl>
              <a:tblPr firstRow="1" firstCol="1" bandRow="1"/>
              <a:tblGrid>
                <a:gridCol w="1371600">
                  <a:extLst>
                    <a:ext uri="{9D8B030D-6E8A-4147-A177-3AD203B41FA5}">
                      <a16:colId xmlns:a16="http://schemas.microsoft.com/office/drawing/2014/main" val="329518729"/>
                    </a:ext>
                  </a:extLst>
                </a:gridCol>
                <a:gridCol w="1009650">
                  <a:extLst>
                    <a:ext uri="{9D8B030D-6E8A-4147-A177-3AD203B41FA5}">
                      <a16:colId xmlns:a16="http://schemas.microsoft.com/office/drawing/2014/main" val="2934285974"/>
                    </a:ext>
                  </a:extLst>
                </a:gridCol>
                <a:gridCol w="1285875">
                  <a:extLst>
                    <a:ext uri="{9D8B030D-6E8A-4147-A177-3AD203B41FA5}">
                      <a16:colId xmlns:a16="http://schemas.microsoft.com/office/drawing/2014/main" val="947514018"/>
                    </a:ext>
                  </a:extLst>
                </a:gridCol>
                <a:gridCol w="1767006">
                  <a:extLst>
                    <a:ext uri="{9D8B030D-6E8A-4147-A177-3AD203B41FA5}">
                      <a16:colId xmlns:a16="http://schemas.microsoft.com/office/drawing/2014/main" val="182422174"/>
                    </a:ext>
                  </a:extLst>
                </a:gridCol>
                <a:gridCol w="1211223">
                  <a:extLst>
                    <a:ext uri="{9D8B030D-6E8A-4147-A177-3AD203B41FA5}">
                      <a16:colId xmlns:a16="http://schemas.microsoft.com/office/drawing/2014/main" val="2683502576"/>
                    </a:ext>
                  </a:extLst>
                </a:gridCol>
                <a:gridCol w="1211223">
                  <a:extLst>
                    <a:ext uri="{9D8B030D-6E8A-4147-A177-3AD203B41FA5}">
                      <a16:colId xmlns:a16="http://schemas.microsoft.com/office/drawing/2014/main" val="2715770918"/>
                    </a:ext>
                  </a:extLst>
                </a:gridCol>
              </a:tblGrid>
              <a:tr h="5207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Satellite Service Provider (SSP)</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Satellite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Service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Ground Station Location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ARINC ACARS </a:t>
                      </a:r>
                      <a:r>
                        <a:rPr lang="en-US" sz="1200" dirty="0" smtClean="0">
                          <a:effectLst/>
                          <a:latin typeface="Calibri" panose="020F0502020204030204" pitchFamily="34" charset="0"/>
                          <a:cs typeface="Calibri" panose="020F0502020204030204" pitchFamily="34" charset="0"/>
                        </a:rPr>
                        <a:t>Identifiers</a:t>
                      </a:r>
                      <a:r>
                        <a:rPr lang="en-US"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SITA ACARS </a:t>
                      </a:r>
                      <a:r>
                        <a:rPr lang="en-US" sz="1200" dirty="0" smtClean="0">
                          <a:effectLst/>
                          <a:latin typeface="Calibri" panose="020F0502020204030204" pitchFamily="34" charset="0"/>
                          <a:cs typeface="Calibri" panose="020F0502020204030204" pitchFamily="34" charset="0"/>
                        </a:rPr>
                        <a:t>Identifiers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013549923"/>
                  </a:ext>
                </a:extLst>
              </a:tr>
              <a:tr h="2952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Inmarsat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AORE</a:t>
                      </a:r>
                    </a:p>
                    <a:p>
                      <a:pPr marL="0" marR="0">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(3F5 at 54°W)</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Classic Aero</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15000"/>
                        </a:lnSpc>
                        <a:spcBef>
                          <a:spcPts val="0"/>
                        </a:spcBef>
                        <a:spcAft>
                          <a:spcPts val="0"/>
                        </a:spcAft>
                      </a:pPr>
                      <a:r>
                        <a:rPr lang="en-US" sz="1200" dirty="0" err="1" smtClean="0">
                          <a:effectLst/>
                          <a:latin typeface="Calibri" panose="020F0502020204030204" pitchFamily="34" charset="0"/>
                          <a:cs typeface="Calibri" panose="020F0502020204030204" pitchFamily="34" charset="0"/>
                        </a:rPr>
                        <a:t>Burum</a:t>
                      </a:r>
                      <a:r>
                        <a:rPr lang="en-US" sz="1200" dirty="0">
                          <a:effectLst/>
                          <a:latin typeface="Calibri" panose="020F0502020204030204" pitchFamily="34" charset="0"/>
                          <a:cs typeface="Calibri" panose="020F0502020204030204" pitchFamily="34" charset="0"/>
                        </a:rPr>
                        <a:t>, </a:t>
                      </a:r>
                      <a:r>
                        <a:rPr lang="en-US" sz="1200" dirty="0" smtClean="0">
                          <a:effectLst/>
                          <a:latin typeface="Calibri" panose="020F0502020204030204" pitchFamily="34" charset="0"/>
                          <a:cs typeface="Calibri" panose="020F0502020204030204" pitchFamily="34" charset="0"/>
                        </a:rPr>
                        <a:t>Netherlands</a:t>
                      </a:r>
                      <a:endParaRPr lang="en-US" sz="1200" dirty="0">
                        <a:effectLst/>
                        <a:latin typeface="Calibri" panose="020F0502020204030204" pitchFamily="34" charset="0"/>
                        <a:cs typeface="Calibri" panose="020F0502020204030204" pitchFamily="34" charset="0"/>
                      </a:endParaRPr>
                    </a:p>
                  </a:txBody>
                  <a:tcPr marL="46003" marR="46003" marT="23001" marB="2300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600">
                          <a:effectLst/>
                          <a:latin typeface="Calibri" panose="020F0502020204030204" pitchFamily="34" charset="0"/>
                          <a:cs typeface="Calibri" panose="020F0502020204030204" pitchFamily="34" charset="0"/>
                        </a:rPr>
                        <a:t>XXN</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46003" marR="46003" marT="23001" marB="2300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600" dirty="0" smtClean="0">
                          <a:effectLst/>
                          <a:latin typeface="Calibri" panose="020F0502020204030204" pitchFamily="34" charset="0"/>
                          <a:cs typeface="Calibri" panose="020F0502020204030204" pitchFamily="34" charset="0"/>
                        </a:rPr>
                        <a:t>AOE6</a:t>
                      </a:r>
                      <a:endParaRPr lang="en-US" sz="1600" dirty="0">
                        <a:effectLst/>
                        <a:latin typeface="Calibri" panose="020F0502020204030204" pitchFamily="34" charset="0"/>
                        <a:cs typeface="Calibri" panose="020F0502020204030204" pitchFamily="34" charset="0"/>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48778170"/>
                  </a:ext>
                </a:extLst>
              </a:tr>
            </a:tbl>
          </a:graphicData>
        </a:graphic>
      </p:graphicFrame>
    </p:spTree>
    <p:extLst>
      <p:ext uri="{BB962C8B-B14F-4D97-AF65-F5344CB8AC3E}">
        <p14:creationId xmlns:p14="http://schemas.microsoft.com/office/powerpoint/2010/main" val="403591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NAT OPS Bulletin 2019_003 Rev 1</a:t>
            </a:r>
            <a:br>
              <a:rPr lang="en-US" sz="2800" dirty="0" smtClean="0"/>
            </a:br>
            <a:r>
              <a:rPr lang="en-US" sz="2800" dirty="0" smtClean="0"/>
              <a:t>Data Link Performance Improvement Options</a:t>
            </a:r>
            <a:endParaRPr lang="en-US" sz="2800" dirty="0"/>
          </a:p>
        </p:txBody>
      </p:sp>
      <p:sp>
        <p:nvSpPr>
          <p:cNvPr id="7" name="Content Placeholder 2"/>
          <p:cNvSpPr>
            <a:spLocks noGrp="1"/>
          </p:cNvSpPr>
          <p:nvPr>
            <p:ph idx="1"/>
          </p:nvPr>
        </p:nvSpPr>
        <p:spPr>
          <a:xfrm>
            <a:off x="428625" y="1454962"/>
            <a:ext cx="8311338" cy="4391025"/>
          </a:xfrm>
        </p:spPr>
        <p:txBody>
          <a:bodyPr>
            <a:normAutofit fontScale="62500" lnSpcReduction="20000"/>
          </a:bodyPr>
          <a:lstStyle/>
          <a:p>
            <a:pPr>
              <a:lnSpc>
                <a:spcPct val="120000"/>
              </a:lnSpc>
            </a:pPr>
            <a:r>
              <a:rPr lang="en-US" b="0" dirty="0" smtClean="0"/>
              <a:t>Maximizing </a:t>
            </a:r>
            <a:r>
              <a:rPr lang="en-US" b="0" dirty="0" smtClean="0"/>
              <a:t>access to the Classic Aero Ground Earth Station (GES) services: </a:t>
            </a:r>
          </a:p>
          <a:p>
            <a:pPr>
              <a:lnSpc>
                <a:spcPct val="120000"/>
              </a:lnSpc>
            </a:pPr>
            <a:r>
              <a:rPr lang="en-US" b="0" dirty="0" smtClean="0"/>
              <a:t>In the Inmarsat SATCOM system, there are a multitude of transmission paths available via the different ground stations and satellites. If one path fails, the aircraft may be able to switch to an alternate path provided the Operator Requirement Table (ORT) in the SATCOM terminal is correctly configured. </a:t>
            </a:r>
          </a:p>
          <a:p>
            <a:pPr>
              <a:lnSpc>
                <a:spcPct val="120000"/>
              </a:lnSpc>
            </a:pPr>
            <a:r>
              <a:rPr lang="en-US" b="0" dirty="0" smtClean="0"/>
              <a:t>Proper configuration of the ORT table is therefore vital for maximizing availability of SATCOM services. 	</a:t>
            </a:r>
          </a:p>
          <a:p>
            <a:pPr>
              <a:lnSpc>
                <a:spcPct val="120000"/>
              </a:lnSpc>
            </a:pPr>
            <a:r>
              <a:rPr lang="en-US" b="0" dirty="0" smtClean="0"/>
              <a:t>Below are some links to the SATCOM manufacturers' information portals: </a:t>
            </a:r>
          </a:p>
          <a:p>
            <a:pPr lvl="1">
              <a:lnSpc>
                <a:spcPct val="120000"/>
              </a:lnSpc>
            </a:pPr>
            <a:r>
              <a:rPr lang="en-US" dirty="0" err="1" smtClean="0"/>
              <a:t>Cobham</a:t>
            </a:r>
            <a:r>
              <a:rPr lang="en-US" dirty="0" smtClean="0"/>
              <a:t>: https://sync.cobham.com/satcom/ </a:t>
            </a:r>
          </a:p>
          <a:p>
            <a:pPr lvl="1">
              <a:lnSpc>
                <a:spcPct val="120000"/>
              </a:lnSpc>
            </a:pPr>
            <a:r>
              <a:rPr lang="en-US" dirty="0" smtClean="0"/>
              <a:t>Honeywell: https://myaerospace.com/ </a:t>
            </a:r>
          </a:p>
          <a:p>
            <a:pPr lvl="1">
              <a:lnSpc>
                <a:spcPct val="120000"/>
              </a:lnSpc>
            </a:pPr>
            <a:r>
              <a:rPr lang="en-US" dirty="0" smtClean="0"/>
              <a:t>Thales: https://www.thalesgroup.com/en/customer-online </a:t>
            </a:r>
          </a:p>
          <a:p>
            <a:pPr lvl="1">
              <a:lnSpc>
                <a:spcPct val="120000"/>
              </a:lnSpc>
            </a:pPr>
            <a:r>
              <a:rPr lang="en-US" dirty="0" smtClean="0"/>
              <a:t>Rockwell Collins: https://www.shopcollins.com 	</a:t>
            </a:r>
          </a:p>
          <a:p>
            <a:pPr>
              <a:lnSpc>
                <a:spcPct val="120000"/>
              </a:lnSpc>
            </a:pPr>
            <a:endParaRPr lang="en-US" b="0" dirty="0" smtClean="0"/>
          </a:p>
          <a:p>
            <a:pPr>
              <a:lnSpc>
                <a:spcPct val="120000"/>
              </a:lnSpc>
            </a:pPr>
            <a:endParaRPr lang="en-US" b="0" dirty="0"/>
          </a:p>
        </p:txBody>
      </p:sp>
    </p:spTree>
    <p:extLst>
      <p:ext uri="{BB962C8B-B14F-4D97-AF65-F5344CB8AC3E}">
        <p14:creationId xmlns:p14="http://schemas.microsoft.com/office/powerpoint/2010/main" val="226796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95" y="244556"/>
            <a:ext cx="8472488" cy="609600"/>
          </a:xfrm>
        </p:spPr>
        <p:txBody>
          <a:bodyPr/>
          <a:lstStyle/>
          <a:p>
            <a:r>
              <a:rPr lang="en-US" dirty="0" smtClean="0"/>
              <a:t>PBCS monitoring – aircraft report</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746022872"/>
              </p:ext>
            </p:extLst>
          </p:nvPr>
        </p:nvGraphicFramePr>
        <p:xfrm>
          <a:off x="343895" y="1432454"/>
          <a:ext cx="8132195" cy="3958256"/>
        </p:xfrm>
        <a:graphic>
          <a:graphicData uri="http://schemas.openxmlformats.org/drawingml/2006/table">
            <a:tbl>
              <a:tblPr firstRow="1" firstCol="1" bandRow="1"/>
              <a:tblGrid>
                <a:gridCol w="3643193">
                  <a:extLst>
                    <a:ext uri="{9D8B030D-6E8A-4147-A177-3AD203B41FA5}">
                      <a16:colId xmlns:a16="http://schemas.microsoft.com/office/drawing/2014/main" val="183561216"/>
                    </a:ext>
                  </a:extLst>
                </a:gridCol>
                <a:gridCol w="1496334">
                  <a:extLst>
                    <a:ext uri="{9D8B030D-6E8A-4147-A177-3AD203B41FA5}">
                      <a16:colId xmlns:a16="http://schemas.microsoft.com/office/drawing/2014/main" val="2420824771"/>
                    </a:ext>
                  </a:extLst>
                </a:gridCol>
                <a:gridCol w="1496334">
                  <a:extLst>
                    <a:ext uri="{9D8B030D-6E8A-4147-A177-3AD203B41FA5}">
                      <a16:colId xmlns:a16="http://schemas.microsoft.com/office/drawing/2014/main" val="2611253522"/>
                    </a:ext>
                  </a:extLst>
                </a:gridCol>
                <a:gridCol w="1496334">
                  <a:extLst>
                    <a:ext uri="{9D8B030D-6E8A-4147-A177-3AD203B41FA5}">
                      <a16:colId xmlns:a16="http://schemas.microsoft.com/office/drawing/2014/main" val="3938889568"/>
                    </a:ext>
                  </a:extLst>
                </a:gridCol>
              </a:tblGrid>
              <a:tr h="444543">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Calibri" panose="020F0502020204030204" pitchFamily="34" charset="0"/>
                          <a:cs typeface="Calibri" panose="020F0502020204030204" pitchFamily="34" charset="0"/>
                        </a:rPr>
                        <a:t>Airspace: </a:t>
                      </a:r>
                      <a:r>
                        <a:rPr lang="en-US" sz="1800" b="1" dirty="0" smtClean="0">
                          <a:solidFill>
                            <a:srgbClr val="FF6600"/>
                          </a:solidFill>
                          <a:effectLst/>
                          <a:latin typeface="Calibri" panose="020F0502020204030204" pitchFamily="34" charset="0"/>
                          <a:ea typeface="Calibri" panose="020F0502020204030204" pitchFamily="34" charset="0"/>
                          <a:cs typeface="Calibri" panose="020F0502020204030204" pitchFamily="34" charset="0"/>
                        </a:rPr>
                        <a:t>Oakland</a:t>
                      </a:r>
                    </a:p>
                  </a:txBody>
                  <a:tcPr marL="68580" marR="68580" marT="0" marB="0" anchor="ctr">
                    <a:lnL w="12700" cmpd="sng">
                      <a:solidFill>
                        <a:srgbClr val="333399"/>
                      </a:solidFill>
                    </a:lnL>
                    <a:lnR>
                      <a:no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mpd="sng">
                      <a:solidFill>
                        <a:srgbClr val="333399"/>
                      </a:solidFill>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999770647"/>
                  </a:ext>
                </a:extLst>
              </a:tr>
              <a:tr h="444543">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a:spcBef>
                          <a:spcPts val="0"/>
                        </a:spcBef>
                        <a:spcAft>
                          <a:spcPts val="0"/>
                        </a:spcAft>
                      </a:pPr>
                      <a:r>
                        <a:rPr lang="en-US" sz="1800" dirty="0" smtClean="0">
                          <a:effectLst/>
                          <a:latin typeface="Calibri" panose="020F0502020204030204" pitchFamily="34" charset="0"/>
                          <a:cs typeface="Calibri" panose="020F0502020204030204" pitchFamily="34" charset="0"/>
                        </a:rPr>
                        <a:t>Monitoring period: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mpd="sng">
                      <a:solidFill>
                        <a:srgbClr val="333399"/>
                      </a:solidFill>
                    </a:lnL>
                    <a:lnR>
                      <a:no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Jan 2023</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Feb 2023</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Mar 2023</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39282392"/>
                  </a:ext>
                </a:extLst>
              </a:tr>
              <a:tr h="613834">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fontAlgn="base">
                        <a:spcBef>
                          <a:spcPts val="0"/>
                        </a:spcBef>
                        <a:spcAft>
                          <a:spcPts val="0"/>
                        </a:spcAft>
                      </a:pPr>
                      <a:r>
                        <a:rPr lang="en-US" sz="1400">
                          <a:effectLst/>
                          <a:latin typeface="Calibri" panose="020F0502020204030204" pitchFamily="34" charset="0"/>
                          <a:cs typeface="Calibri" panose="020F0502020204030204" pitchFamily="34" charset="0"/>
                        </a:rPr>
                        <a:t>Total aircraft observed using data link​</a:t>
                      </a:r>
                      <a:endParaRPr lang="en-US"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rgbClr val="333399"/>
                      </a:solidFill>
                    </a:lnL>
                    <a:lnR>
                      <a:no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3590</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3550</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3479</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44569938"/>
                  </a:ext>
                </a:extLst>
              </a:tr>
              <a:tr h="613834">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fontAlgn="base">
                        <a:spcBef>
                          <a:spcPts val="0"/>
                        </a:spcBef>
                        <a:spcAft>
                          <a:spcPts val="0"/>
                        </a:spcAft>
                      </a:pPr>
                      <a:r>
                        <a:rPr lang="en-US" sz="1400" dirty="0">
                          <a:effectLst/>
                          <a:latin typeface="Calibri" panose="020F0502020204030204" pitchFamily="34" charset="0"/>
                          <a:cs typeface="Calibri" panose="020F0502020204030204" pitchFamily="34" charset="0"/>
                        </a:rPr>
                        <a:t>Have 100 or more ADS-C downlink reports and/or </a:t>
                      </a:r>
                      <a:r>
                        <a:rPr lang="en-US" sz="1400" dirty="0" smtClean="0">
                          <a:effectLst/>
                          <a:latin typeface="Calibri" panose="020F0502020204030204" pitchFamily="34" charset="0"/>
                          <a:cs typeface="Calibri" panose="020F0502020204030204" pitchFamily="34" charset="0"/>
                        </a:rPr>
                        <a:t>CPDLC</a:t>
                      </a:r>
                      <a:r>
                        <a:rPr lang="en-US" sz="1400" baseline="0" dirty="0" smtClean="0">
                          <a:effectLst/>
                          <a:latin typeface="Calibri" panose="020F0502020204030204" pitchFamily="34" charset="0"/>
                          <a:cs typeface="Calibri" panose="020F0502020204030204" pitchFamily="34" charset="0"/>
                        </a:rPr>
                        <a:t> </a:t>
                      </a:r>
                      <a:r>
                        <a:rPr lang="en-US" sz="1400" dirty="0" smtClean="0">
                          <a:effectLst/>
                          <a:latin typeface="Calibri" panose="020F0502020204030204" pitchFamily="34" charset="0"/>
                          <a:cs typeface="Calibri" panose="020F0502020204030204" pitchFamily="34" charset="0"/>
                        </a:rPr>
                        <a:t>transactions</a:t>
                      </a:r>
                      <a:r>
                        <a:rPr lang="en-US" sz="1400" dirty="0">
                          <a:effectLst/>
                          <a:latin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rgbClr val="333399"/>
                      </a:solidFill>
                    </a:lnL>
                    <a:lnR>
                      <a:no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2564</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2488</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2428</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872016419"/>
                  </a:ext>
                </a:extLst>
              </a:tr>
              <a:tr h="613834">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fontAlgn="base">
                        <a:spcBef>
                          <a:spcPts val="0"/>
                        </a:spcBef>
                        <a:spcAft>
                          <a:spcPts val="0"/>
                        </a:spcAft>
                      </a:pPr>
                      <a:r>
                        <a:rPr lang="en-US" sz="1400" dirty="0">
                          <a:effectLst/>
                          <a:latin typeface="Calibri" panose="020F0502020204030204" pitchFamily="34" charset="0"/>
                          <a:cs typeface="Calibri" panose="020F0502020204030204" pitchFamily="34" charset="0"/>
                        </a:rPr>
                        <a:t>Observed below 95% for RSP180 and/or RCP240​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rgbClr val="333399"/>
                      </a:solidFill>
                    </a:lnL>
                    <a:lnR>
                      <a:no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56</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65</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75</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2017911"/>
                  </a:ext>
                </a:extLst>
              </a:tr>
              <a:tr h="613834">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fontAlgn="base">
                        <a:spcBef>
                          <a:spcPts val="0"/>
                        </a:spcBef>
                        <a:spcAft>
                          <a:spcPts val="0"/>
                        </a:spcAft>
                      </a:pPr>
                      <a:r>
                        <a:rPr lang="en-US" sz="1400" dirty="0">
                          <a:effectLst/>
                          <a:latin typeface="Calibri" panose="020F0502020204030204" pitchFamily="34" charset="0"/>
                          <a:cs typeface="Calibri" panose="020F0502020204030204" pitchFamily="34" charset="0"/>
                        </a:rPr>
                        <a:t>Filed P2/RSP180​</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rgbClr val="333399"/>
                      </a:solidFill>
                    </a:lnL>
                    <a:lnR>
                      <a:no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37</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46</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52</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3453279403"/>
                  </a:ext>
                </a:extLst>
              </a:tr>
              <a:tr h="613834">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marL="0" marR="0" fontAlgn="base">
                        <a:spcBef>
                          <a:spcPts val="0"/>
                        </a:spcBef>
                        <a:spcAft>
                          <a:spcPts val="0"/>
                        </a:spcAft>
                      </a:pPr>
                      <a:r>
                        <a:rPr lang="en-US" sz="1400" dirty="0">
                          <a:effectLst/>
                          <a:latin typeface="Calibri" panose="020F0502020204030204" pitchFamily="34" charset="0"/>
                          <a:cs typeface="Calibri" panose="020F0502020204030204" pitchFamily="34" charset="0"/>
                        </a:rPr>
                        <a:t># Aircraft </a:t>
                      </a:r>
                      <a:r>
                        <a:rPr lang="en-US" sz="1400" dirty="0" smtClean="0">
                          <a:effectLst/>
                          <a:latin typeface="Calibri" panose="020F0502020204030204" pitchFamily="34" charset="0"/>
                          <a:cs typeface="Calibri" panose="020F0502020204030204" pitchFamily="34" charset="0"/>
                        </a:rPr>
                        <a:t>reported </a:t>
                      </a:r>
                      <a:r>
                        <a:rPr lang="en-US" sz="1400" dirty="0">
                          <a:effectLst/>
                          <a:latin typeface="Calibri" panose="020F0502020204030204" pitchFamily="34" charset="0"/>
                          <a:cs typeface="Calibri" panose="020F0502020204030204" pitchFamily="34" charset="0"/>
                        </a:rPr>
                        <a:t>to </a:t>
                      </a:r>
                      <a:r>
                        <a:rPr lang="en-US" sz="1400" dirty="0" smtClean="0">
                          <a:effectLst/>
                          <a:latin typeface="Calibri" panose="020F0502020204030204" pitchFamily="34" charset="0"/>
                          <a:cs typeface="Calibri" panose="020F0502020204030204" pitchFamily="34" charset="0"/>
                        </a:rPr>
                        <a:t>applicable</a:t>
                      </a:r>
                      <a:r>
                        <a:rPr lang="en-US" sz="1400" baseline="0" dirty="0" smtClean="0">
                          <a:effectLst/>
                          <a:latin typeface="Calibri" panose="020F0502020204030204" pitchFamily="34" charset="0"/>
                          <a:cs typeface="Calibri" panose="020F0502020204030204" pitchFamily="34" charset="0"/>
                        </a:rPr>
                        <a:t> regional monitoring agency (</a:t>
                      </a:r>
                      <a:r>
                        <a:rPr lang="en-US" sz="1400" dirty="0" smtClean="0">
                          <a:effectLst/>
                          <a:latin typeface="Calibri" panose="020F0502020204030204" pitchFamily="34" charset="0"/>
                          <a:cs typeface="Calibri" panose="020F0502020204030204" pitchFamily="34" charset="0"/>
                        </a:rPr>
                        <a:t>RMA) - PARMO</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rgbClr val="333399"/>
                      </a:solidFill>
                    </a:lnL>
                    <a:lnR>
                      <a:no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12</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14</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18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32</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88900552"/>
                  </a:ext>
                </a:extLst>
              </a:tr>
            </a:tbl>
          </a:graphicData>
        </a:graphic>
      </p:graphicFrame>
    </p:spTree>
    <p:extLst>
      <p:ext uri="{BB962C8B-B14F-4D97-AF65-F5344CB8AC3E}">
        <p14:creationId xmlns:p14="http://schemas.microsoft.com/office/powerpoint/2010/main" val="285810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45440" y="1219200"/>
            <a:ext cx="8555673" cy="4795520"/>
          </a:xfrm>
        </p:spPr>
        <p:txBody>
          <a:bodyPr>
            <a:normAutofit fontScale="77500" lnSpcReduction="20000"/>
          </a:bodyPr>
          <a:lstStyle/>
          <a:p>
            <a:pPr>
              <a:lnSpc>
                <a:spcPct val="120000"/>
              </a:lnSpc>
            </a:pPr>
            <a:r>
              <a:rPr lang="en-US" dirty="0" smtClean="0"/>
              <a:t>AOE6/XXN </a:t>
            </a:r>
            <a:r>
              <a:rPr lang="en-US" dirty="0"/>
              <a:t>SAT delivery paths continue to be associated with lower performance for those aircraft </a:t>
            </a:r>
            <a:r>
              <a:rPr lang="en-US" dirty="0" smtClean="0"/>
              <a:t>that are configured to use them</a:t>
            </a:r>
            <a:r>
              <a:rPr lang="en-US" dirty="0"/>
              <a:t>, although not a significant number of messages </a:t>
            </a:r>
            <a:r>
              <a:rPr lang="en-US" dirty="0" smtClean="0"/>
              <a:t>observed</a:t>
            </a:r>
            <a:endParaRPr lang="en-US" dirty="0"/>
          </a:p>
          <a:p>
            <a:pPr>
              <a:lnSpc>
                <a:spcPct val="120000"/>
              </a:lnSpc>
            </a:pPr>
            <a:r>
              <a:rPr lang="en-US" dirty="0" smtClean="0"/>
              <a:t>There are some aircraft showing up as repeat offenders are being observed making it unclear if reports are getting to the State and/or Operator</a:t>
            </a:r>
          </a:p>
          <a:p>
            <a:pPr>
              <a:lnSpc>
                <a:spcPct val="120000"/>
              </a:lnSpc>
            </a:pPr>
            <a:r>
              <a:rPr lang="en-US" dirty="0" smtClean="0"/>
              <a:t>Most common problems being observed are:</a:t>
            </a:r>
          </a:p>
          <a:p>
            <a:pPr lvl="1">
              <a:lnSpc>
                <a:spcPct val="120000"/>
              </a:lnSpc>
            </a:pPr>
            <a:r>
              <a:rPr lang="en-US" dirty="0" smtClean="0"/>
              <a:t>delays in VHF/SAT transition areas</a:t>
            </a:r>
          </a:p>
          <a:p>
            <a:pPr lvl="1">
              <a:lnSpc>
                <a:spcPct val="120000"/>
              </a:lnSpc>
            </a:pPr>
            <a:r>
              <a:rPr lang="en-US" dirty="0" smtClean="0"/>
              <a:t>delays related to HF data link</a:t>
            </a:r>
          </a:p>
          <a:p>
            <a:pPr lvl="1">
              <a:lnSpc>
                <a:spcPct val="120000"/>
              </a:lnSpc>
            </a:pPr>
            <a:r>
              <a:rPr lang="en-US" dirty="0" smtClean="0"/>
              <a:t>delays related to Inmarsat </a:t>
            </a:r>
            <a:r>
              <a:rPr lang="en-US" dirty="0"/>
              <a:t>satellite to satellite </a:t>
            </a:r>
            <a:r>
              <a:rPr lang="en-US" dirty="0" smtClean="0"/>
              <a:t>transitions (possible ORT changes needed)</a:t>
            </a:r>
          </a:p>
          <a:p>
            <a:pPr lvl="1">
              <a:lnSpc>
                <a:spcPct val="120000"/>
              </a:lnSpc>
            </a:pPr>
            <a:r>
              <a:rPr lang="en-US" dirty="0" smtClean="0"/>
              <a:t>delays that appear related to Iridium avionics</a:t>
            </a:r>
          </a:p>
        </p:txBody>
      </p:sp>
    </p:spTree>
    <p:extLst>
      <p:ext uri="{BB962C8B-B14F-4D97-AF65-F5344CB8AC3E}">
        <p14:creationId xmlns:p14="http://schemas.microsoft.com/office/powerpoint/2010/main" val="302739169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74516</TotalTime>
  <Words>554</Words>
  <Application>Microsoft Office PowerPoint</Application>
  <PresentationFormat>On-screen Show (4:3)</PresentationFormat>
  <Paragraphs>152</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MS Mincho</vt:lpstr>
      <vt:lpstr>Times New Roman</vt:lpstr>
      <vt:lpstr>Wingdings</vt:lpstr>
      <vt:lpstr>Office Theme</vt:lpstr>
      <vt:lpstr>1_Custom Design</vt:lpstr>
      <vt:lpstr>PowerPoint Presentation</vt:lpstr>
      <vt:lpstr>Overview</vt:lpstr>
      <vt:lpstr>Performance by message delivery path – observed below 95%</vt:lpstr>
      <vt:lpstr>PowerPoint Presentation</vt:lpstr>
      <vt:lpstr>NAT OPS Bulletin 2019_003 Rev 1 Data Link Performance Improvement Options</vt:lpstr>
      <vt:lpstr>PBCS monitoring – aircraft report</vt:lpstr>
      <vt:lpstr>Conclusions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GBAS CAT III LIP</dc:subject>
  <dc:creator>John Warburton</dc:creator>
  <cp:lastModifiedBy>Fuller, Julia (FAA)</cp:lastModifiedBy>
  <cp:revision>900</cp:revision>
  <cp:lastPrinted>2016-03-03T03:22:17Z</cp:lastPrinted>
  <dcterms:created xsi:type="dcterms:W3CDTF">2005-01-28T20:32:53Z</dcterms:created>
  <dcterms:modified xsi:type="dcterms:W3CDTF">2023-04-26T01:39:19Z</dcterms:modified>
</cp:coreProperties>
</file>